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  <p:sldId id="330" r:id="rId82"/>
    <p:sldId id="331" r:id="rId83"/>
    <p:sldId id="332" r:id="rId84"/>
    <p:sldId id="333" r:id="rId85"/>
    <p:sldId id="334" r:id="rId86"/>
    <p:sldId id="335" r:id="rId87"/>
    <p:sldId id="336" r:id="rId88"/>
    <p:sldId id="337" r:id="rId89"/>
    <p:sldId id="338" r:id="rId90"/>
    <p:sldId id="339" r:id="rId91"/>
    <p:sldId id="340" r:id="rId92"/>
    <p:sldId id="341" r:id="rId93"/>
    <p:sldId id="342" r:id="rId94"/>
    <p:sldId id="343" r:id="rId95"/>
    <p:sldId id="344" r:id="rId96"/>
    <p:sldId id="345" r:id="rId97"/>
    <p:sldId id="346" r:id="rId98"/>
    <p:sldId id="347" r:id="rId99"/>
    <p:sldId id="348" r:id="rId100"/>
    <p:sldId id="349" r:id="rId101"/>
    <p:sldId id="350" r:id="rId102"/>
    <p:sldId id="351" r:id="rId103"/>
    <p:sldId id="352" r:id="rId104"/>
    <p:sldId id="353" r:id="rId105"/>
    <p:sldId id="354" r:id="rId106"/>
    <p:sldId id="355" r:id="rId107"/>
    <p:sldId id="356" r:id="rId108"/>
    <p:sldId id="357" r:id="rId109"/>
    <p:sldId id="358" r:id="rId110"/>
    <p:sldId id="359" r:id="rId111"/>
    <p:sldId id="360" r:id="rId112"/>
    <p:sldId id="361" r:id="rId113"/>
    <p:sldId id="362" r:id="rId114"/>
    <p:sldId id="363" r:id="rId115"/>
    <p:sldId id="364" r:id="rId116"/>
    <p:sldId id="365" r:id="rId117"/>
    <p:sldId id="366" r:id="rId118"/>
    <p:sldId id="367" r:id="rId119"/>
    <p:sldId id="368" r:id="rId120"/>
    <p:sldId id="369" r:id="rId121"/>
    <p:sldId id="370" r:id="rId122"/>
    <p:sldId id="371" r:id="rId123"/>
    <p:sldId id="372" r:id="rId124"/>
    <p:sldId id="373" r:id="rId125"/>
    <p:sldId id="374" r:id="rId126"/>
    <p:sldId id="375" r:id="rId127"/>
    <p:sldId id="376" r:id="rId128"/>
    <p:sldId id="377" r:id="rId129"/>
    <p:sldId id="378" r:id="rId130"/>
    <p:sldId id="379" r:id="rId131"/>
    <p:sldId id="380" r:id="rId132"/>
    <p:sldId id="381" r:id="rId133"/>
    <p:sldId id="382" r:id="rId134"/>
    <p:sldId id="383" r:id="rId135"/>
    <p:sldId id="384" r:id="rId136"/>
    <p:sldId id="385" r:id="rId137"/>
    <p:sldId id="386" r:id="rId138"/>
    <p:sldId id="387" r:id="rId139"/>
    <p:sldId id="388" r:id="rId140"/>
    <p:sldId id="389" r:id="rId141"/>
    <p:sldId id="390" r:id="rId142"/>
    <p:sldId id="391" r:id="rId143"/>
    <p:sldId id="392" r:id="rId144"/>
    <p:sldId id="393" r:id="rId145"/>
    <p:sldId id="394" r:id="rId146"/>
    <p:sldId id="395" r:id="rId147"/>
    <p:sldId id="396" r:id="rId148"/>
    <p:sldId id="397" r:id="rId149"/>
    <p:sldId id="398" r:id="rId150"/>
    <p:sldId id="399" r:id="rId151"/>
    <p:sldId id="400" r:id="rId152"/>
    <p:sldId id="401" r:id="rId153"/>
    <p:sldId id="402" r:id="rId154"/>
    <p:sldId id="403" r:id="rId155"/>
    <p:sldId id="404" r:id="rId156"/>
    <p:sldId id="405" r:id="rId157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Gill Sans"/>
      </a:defRPr>
    </a:lvl1pPr>
    <a:lvl2pPr marL="0" marR="0" indent="3429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Gill Sans"/>
      </a:defRPr>
    </a:lvl2pPr>
    <a:lvl3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Gill Sans"/>
      </a:defRPr>
    </a:lvl3pPr>
    <a:lvl4pPr marL="0" marR="0" indent="10287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Gill Sans"/>
      </a:defRPr>
    </a:lvl4pPr>
    <a:lvl5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Gill Sans"/>
      </a:defRPr>
    </a:lvl5pPr>
    <a:lvl6pPr marL="0" marR="0" indent="17145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Gill Sans"/>
      </a:defRPr>
    </a:lvl6pPr>
    <a:lvl7pPr marL="0" marR="0" indent="2057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Gill Sans"/>
      </a:defRPr>
    </a:lvl7pPr>
    <a:lvl8pPr marL="0" marR="0" indent="24003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Gill Sans"/>
      </a:defRPr>
    </a:lvl8pPr>
    <a:lvl9pPr marL="0" marR="0" indent="2743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Gill San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def" i="de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de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def" i="de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de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def" i="de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n" i="de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def" i="de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de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def" i="de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 b="def" i="def"/>
      <a:tcStyle>
        <a:tcBdr/>
        <a:fill>
          <a:solidFill>
            <a:srgbClr val="C3C2C2"/>
          </a:solidFill>
        </a:fill>
      </a:tcStyle>
    </a:band2H>
    <a:firstCol>
      <a:tcTxStyle b="on" i="de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de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de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def" i="de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CE5E6"/>
          </a:solidFill>
        </a:fill>
      </a:tcStyle>
    </a:band2H>
    <a:firstCol>
      <a:tcTxStyle b="on" i="de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de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de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def" i="de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 b="def" i="def"/>
      <a:tcStyle>
        <a:tcBdr/>
        <a:fill>
          <a:solidFill>
            <a:srgbClr val="DEDEDF"/>
          </a:solidFill>
        </a:fill>
      </a:tcStyle>
    </a:band2H>
    <a:firstCol>
      <a:tcTxStyle b="on" i="de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de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de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def" i="de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de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de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de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8F44A2F1-9E1F-4B54-A3A2-5F16C0AD49E2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D51ADE6A-740E-44AE-83CC-AE7238B6C88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25400" cap="flat">
              <a:solidFill>
                <a:srgbClr val="FFFFFF"/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8C8D8F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25400" cap="flat">
              <a:solidFill>
                <a:srgbClr val="FFFFFF"/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25400" cap="flat">
              <a:solidFill>
                <a:srgbClr val="FFFFFF"/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25400" cap="flat">
              <a:solidFill>
                <a:srgbClr val="FFFFFF"/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slide" Target="slides/slide57.xml"/><Relationship Id="rId65" Type="http://schemas.openxmlformats.org/officeDocument/2006/relationships/slide" Target="slides/slide58.xml"/><Relationship Id="rId66" Type="http://schemas.openxmlformats.org/officeDocument/2006/relationships/slide" Target="slides/slide59.xml"/><Relationship Id="rId67" Type="http://schemas.openxmlformats.org/officeDocument/2006/relationships/slide" Target="slides/slide60.xml"/><Relationship Id="rId68" Type="http://schemas.openxmlformats.org/officeDocument/2006/relationships/slide" Target="slides/slide61.xml"/><Relationship Id="rId69" Type="http://schemas.openxmlformats.org/officeDocument/2006/relationships/slide" Target="slides/slide62.xml"/><Relationship Id="rId70" Type="http://schemas.openxmlformats.org/officeDocument/2006/relationships/slide" Target="slides/slide63.xml"/><Relationship Id="rId71" Type="http://schemas.openxmlformats.org/officeDocument/2006/relationships/slide" Target="slides/slide64.xml"/><Relationship Id="rId72" Type="http://schemas.openxmlformats.org/officeDocument/2006/relationships/slide" Target="slides/slide65.xml"/><Relationship Id="rId73" Type="http://schemas.openxmlformats.org/officeDocument/2006/relationships/slide" Target="slides/slide66.xml"/><Relationship Id="rId74" Type="http://schemas.openxmlformats.org/officeDocument/2006/relationships/slide" Target="slides/slide67.xml"/><Relationship Id="rId75" Type="http://schemas.openxmlformats.org/officeDocument/2006/relationships/slide" Target="slides/slide68.xml"/><Relationship Id="rId76" Type="http://schemas.openxmlformats.org/officeDocument/2006/relationships/slide" Target="slides/slide69.xml"/><Relationship Id="rId77" Type="http://schemas.openxmlformats.org/officeDocument/2006/relationships/slide" Target="slides/slide70.xml"/><Relationship Id="rId78" Type="http://schemas.openxmlformats.org/officeDocument/2006/relationships/slide" Target="slides/slide71.xml"/><Relationship Id="rId79" Type="http://schemas.openxmlformats.org/officeDocument/2006/relationships/slide" Target="slides/slide72.xml"/><Relationship Id="rId80" Type="http://schemas.openxmlformats.org/officeDocument/2006/relationships/slide" Target="slides/slide73.xml"/><Relationship Id="rId81" Type="http://schemas.openxmlformats.org/officeDocument/2006/relationships/slide" Target="slides/slide74.xml"/><Relationship Id="rId82" Type="http://schemas.openxmlformats.org/officeDocument/2006/relationships/slide" Target="slides/slide75.xml"/><Relationship Id="rId83" Type="http://schemas.openxmlformats.org/officeDocument/2006/relationships/slide" Target="slides/slide76.xml"/><Relationship Id="rId84" Type="http://schemas.openxmlformats.org/officeDocument/2006/relationships/slide" Target="slides/slide77.xml"/><Relationship Id="rId85" Type="http://schemas.openxmlformats.org/officeDocument/2006/relationships/slide" Target="slides/slide78.xml"/><Relationship Id="rId86" Type="http://schemas.openxmlformats.org/officeDocument/2006/relationships/slide" Target="slides/slide79.xml"/><Relationship Id="rId87" Type="http://schemas.openxmlformats.org/officeDocument/2006/relationships/slide" Target="slides/slide80.xml"/><Relationship Id="rId88" Type="http://schemas.openxmlformats.org/officeDocument/2006/relationships/slide" Target="slides/slide81.xml"/><Relationship Id="rId89" Type="http://schemas.openxmlformats.org/officeDocument/2006/relationships/slide" Target="slides/slide82.xml"/><Relationship Id="rId90" Type="http://schemas.openxmlformats.org/officeDocument/2006/relationships/slide" Target="slides/slide83.xml"/><Relationship Id="rId91" Type="http://schemas.openxmlformats.org/officeDocument/2006/relationships/slide" Target="slides/slide84.xml"/><Relationship Id="rId92" Type="http://schemas.openxmlformats.org/officeDocument/2006/relationships/slide" Target="slides/slide85.xml"/><Relationship Id="rId93" Type="http://schemas.openxmlformats.org/officeDocument/2006/relationships/slide" Target="slides/slide86.xml"/><Relationship Id="rId94" Type="http://schemas.openxmlformats.org/officeDocument/2006/relationships/slide" Target="slides/slide87.xml"/><Relationship Id="rId95" Type="http://schemas.openxmlformats.org/officeDocument/2006/relationships/slide" Target="slides/slide88.xml"/><Relationship Id="rId96" Type="http://schemas.openxmlformats.org/officeDocument/2006/relationships/slide" Target="slides/slide89.xml"/><Relationship Id="rId97" Type="http://schemas.openxmlformats.org/officeDocument/2006/relationships/slide" Target="slides/slide90.xml"/><Relationship Id="rId98" Type="http://schemas.openxmlformats.org/officeDocument/2006/relationships/slide" Target="slides/slide91.xml"/><Relationship Id="rId99" Type="http://schemas.openxmlformats.org/officeDocument/2006/relationships/slide" Target="slides/slide92.xml"/><Relationship Id="rId100" Type="http://schemas.openxmlformats.org/officeDocument/2006/relationships/slide" Target="slides/slide93.xml"/><Relationship Id="rId101" Type="http://schemas.openxmlformats.org/officeDocument/2006/relationships/slide" Target="slides/slide94.xml"/><Relationship Id="rId102" Type="http://schemas.openxmlformats.org/officeDocument/2006/relationships/slide" Target="slides/slide95.xml"/><Relationship Id="rId103" Type="http://schemas.openxmlformats.org/officeDocument/2006/relationships/slide" Target="slides/slide96.xml"/><Relationship Id="rId104" Type="http://schemas.openxmlformats.org/officeDocument/2006/relationships/slide" Target="slides/slide97.xml"/><Relationship Id="rId105" Type="http://schemas.openxmlformats.org/officeDocument/2006/relationships/slide" Target="slides/slide98.xml"/><Relationship Id="rId106" Type="http://schemas.openxmlformats.org/officeDocument/2006/relationships/slide" Target="slides/slide99.xml"/><Relationship Id="rId107" Type="http://schemas.openxmlformats.org/officeDocument/2006/relationships/slide" Target="slides/slide100.xml"/><Relationship Id="rId108" Type="http://schemas.openxmlformats.org/officeDocument/2006/relationships/slide" Target="slides/slide101.xml"/><Relationship Id="rId109" Type="http://schemas.openxmlformats.org/officeDocument/2006/relationships/slide" Target="slides/slide102.xml"/><Relationship Id="rId110" Type="http://schemas.openxmlformats.org/officeDocument/2006/relationships/slide" Target="slides/slide103.xml"/><Relationship Id="rId111" Type="http://schemas.openxmlformats.org/officeDocument/2006/relationships/slide" Target="slides/slide104.xml"/><Relationship Id="rId112" Type="http://schemas.openxmlformats.org/officeDocument/2006/relationships/slide" Target="slides/slide105.xml"/><Relationship Id="rId113" Type="http://schemas.openxmlformats.org/officeDocument/2006/relationships/slide" Target="slides/slide106.xml"/><Relationship Id="rId114" Type="http://schemas.openxmlformats.org/officeDocument/2006/relationships/slide" Target="slides/slide107.xml"/><Relationship Id="rId115" Type="http://schemas.openxmlformats.org/officeDocument/2006/relationships/slide" Target="slides/slide108.xml"/><Relationship Id="rId116" Type="http://schemas.openxmlformats.org/officeDocument/2006/relationships/slide" Target="slides/slide109.xml"/><Relationship Id="rId117" Type="http://schemas.openxmlformats.org/officeDocument/2006/relationships/slide" Target="slides/slide110.xml"/><Relationship Id="rId118" Type="http://schemas.openxmlformats.org/officeDocument/2006/relationships/slide" Target="slides/slide111.xml"/><Relationship Id="rId119" Type="http://schemas.openxmlformats.org/officeDocument/2006/relationships/slide" Target="slides/slide112.xml"/><Relationship Id="rId120" Type="http://schemas.openxmlformats.org/officeDocument/2006/relationships/slide" Target="slides/slide113.xml"/><Relationship Id="rId121" Type="http://schemas.openxmlformats.org/officeDocument/2006/relationships/slide" Target="slides/slide114.xml"/><Relationship Id="rId122" Type="http://schemas.openxmlformats.org/officeDocument/2006/relationships/slide" Target="slides/slide115.xml"/><Relationship Id="rId123" Type="http://schemas.openxmlformats.org/officeDocument/2006/relationships/slide" Target="slides/slide116.xml"/><Relationship Id="rId124" Type="http://schemas.openxmlformats.org/officeDocument/2006/relationships/slide" Target="slides/slide117.xml"/><Relationship Id="rId125" Type="http://schemas.openxmlformats.org/officeDocument/2006/relationships/slide" Target="slides/slide118.xml"/><Relationship Id="rId126" Type="http://schemas.openxmlformats.org/officeDocument/2006/relationships/slide" Target="slides/slide119.xml"/><Relationship Id="rId127" Type="http://schemas.openxmlformats.org/officeDocument/2006/relationships/slide" Target="slides/slide120.xml"/><Relationship Id="rId128" Type="http://schemas.openxmlformats.org/officeDocument/2006/relationships/slide" Target="slides/slide121.xml"/><Relationship Id="rId129" Type="http://schemas.openxmlformats.org/officeDocument/2006/relationships/slide" Target="slides/slide122.xml"/><Relationship Id="rId130" Type="http://schemas.openxmlformats.org/officeDocument/2006/relationships/slide" Target="slides/slide123.xml"/><Relationship Id="rId131" Type="http://schemas.openxmlformats.org/officeDocument/2006/relationships/slide" Target="slides/slide124.xml"/><Relationship Id="rId132" Type="http://schemas.openxmlformats.org/officeDocument/2006/relationships/slide" Target="slides/slide125.xml"/><Relationship Id="rId133" Type="http://schemas.openxmlformats.org/officeDocument/2006/relationships/slide" Target="slides/slide126.xml"/><Relationship Id="rId134" Type="http://schemas.openxmlformats.org/officeDocument/2006/relationships/slide" Target="slides/slide127.xml"/><Relationship Id="rId135" Type="http://schemas.openxmlformats.org/officeDocument/2006/relationships/slide" Target="slides/slide128.xml"/><Relationship Id="rId136" Type="http://schemas.openxmlformats.org/officeDocument/2006/relationships/slide" Target="slides/slide129.xml"/><Relationship Id="rId137" Type="http://schemas.openxmlformats.org/officeDocument/2006/relationships/slide" Target="slides/slide130.xml"/><Relationship Id="rId138" Type="http://schemas.openxmlformats.org/officeDocument/2006/relationships/slide" Target="slides/slide131.xml"/><Relationship Id="rId139" Type="http://schemas.openxmlformats.org/officeDocument/2006/relationships/slide" Target="slides/slide132.xml"/><Relationship Id="rId140" Type="http://schemas.openxmlformats.org/officeDocument/2006/relationships/slide" Target="slides/slide133.xml"/><Relationship Id="rId141" Type="http://schemas.openxmlformats.org/officeDocument/2006/relationships/slide" Target="slides/slide134.xml"/><Relationship Id="rId142" Type="http://schemas.openxmlformats.org/officeDocument/2006/relationships/slide" Target="slides/slide135.xml"/><Relationship Id="rId143" Type="http://schemas.openxmlformats.org/officeDocument/2006/relationships/slide" Target="slides/slide136.xml"/><Relationship Id="rId144" Type="http://schemas.openxmlformats.org/officeDocument/2006/relationships/slide" Target="slides/slide137.xml"/><Relationship Id="rId145" Type="http://schemas.openxmlformats.org/officeDocument/2006/relationships/slide" Target="slides/slide138.xml"/><Relationship Id="rId146" Type="http://schemas.openxmlformats.org/officeDocument/2006/relationships/slide" Target="slides/slide139.xml"/><Relationship Id="rId147" Type="http://schemas.openxmlformats.org/officeDocument/2006/relationships/slide" Target="slides/slide140.xml"/><Relationship Id="rId148" Type="http://schemas.openxmlformats.org/officeDocument/2006/relationships/slide" Target="slides/slide141.xml"/><Relationship Id="rId149" Type="http://schemas.openxmlformats.org/officeDocument/2006/relationships/slide" Target="slides/slide142.xml"/><Relationship Id="rId150" Type="http://schemas.openxmlformats.org/officeDocument/2006/relationships/slide" Target="slides/slide143.xml"/><Relationship Id="rId151" Type="http://schemas.openxmlformats.org/officeDocument/2006/relationships/slide" Target="slides/slide144.xml"/><Relationship Id="rId152" Type="http://schemas.openxmlformats.org/officeDocument/2006/relationships/slide" Target="slides/slide145.xml"/><Relationship Id="rId153" Type="http://schemas.openxmlformats.org/officeDocument/2006/relationships/slide" Target="slides/slide146.xml"/><Relationship Id="rId154" Type="http://schemas.openxmlformats.org/officeDocument/2006/relationships/slide" Target="slides/slide147.xml"/><Relationship Id="rId155" Type="http://schemas.openxmlformats.org/officeDocument/2006/relationships/slide" Target="slides/slide148.xml"/><Relationship Id="rId156" Type="http://schemas.openxmlformats.org/officeDocument/2006/relationships/slide" Target="slides/slide149.xml"/><Relationship Id="rId157" Type="http://schemas.openxmlformats.org/officeDocument/2006/relationships/slide" Target="slides/slide150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92" name="Shape 192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584200" latinLnBrk="0">
      <a:defRPr sz="2200">
        <a:latin typeface="Lucida Grande"/>
        <a:ea typeface="Lucida Grande"/>
        <a:cs typeface="Lucida Grande"/>
        <a:sym typeface="Lucida Grande"/>
      </a:defRPr>
    </a:lvl1pPr>
    <a:lvl2pPr indent="228600" defTabSz="584200" latinLnBrk="0">
      <a:defRPr sz="2200">
        <a:latin typeface="Lucida Grande"/>
        <a:ea typeface="Lucida Grande"/>
        <a:cs typeface="Lucida Grande"/>
        <a:sym typeface="Lucida Grande"/>
      </a:defRPr>
    </a:lvl2pPr>
    <a:lvl3pPr indent="457200" defTabSz="584200" latinLnBrk="0">
      <a:defRPr sz="2200">
        <a:latin typeface="Lucida Grande"/>
        <a:ea typeface="Lucida Grande"/>
        <a:cs typeface="Lucida Grande"/>
        <a:sym typeface="Lucida Grande"/>
      </a:defRPr>
    </a:lvl3pPr>
    <a:lvl4pPr indent="685800" defTabSz="584200" latinLnBrk="0">
      <a:defRPr sz="2200">
        <a:latin typeface="Lucida Grande"/>
        <a:ea typeface="Lucida Grande"/>
        <a:cs typeface="Lucida Grande"/>
        <a:sym typeface="Lucida Grande"/>
      </a:defRPr>
    </a:lvl4pPr>
    <a:lvl5pPr indent="914400" defTabSz="584200" latinLnBrk="0">
      <a:defRPr sz="2200">
        <a:latin typeface="Lucida Grande"/>
        <a:ea typeface="Lucida Grande"/>
        <a:cs typeface="Lucida Grande"/>
        <a:sym typeface="Lucida Grande"/>
      </a:defRPr>
    </a:lvl5pPr>
    <a:lvl6pPr indent="1143000" defTabSz="584200" latinLnBrk="0">
      <a:defRPr sz="2200">
        <a:latin typeface="Lucida Grande"/>
        <a:ea typeface="Lucida Grande"/>
        <a:cs typeface="Lucida Grande"/>
        <a:sym typeface="Lucida Grande"/>
      </a:defRPr>
    </a:lvl6pPr>
    <a:lvl7pPr indent="1371600" defTabSz="584200" latinLnBrk="0">
      <a:defRPr sz="2200">
        <a:latin typeface="Lucida Grande"/>
        <a:ea typeface="Lucida Grande"/>
        <a:cs typeface="Lucida Grande"/>
        <a:sym typeface="Lucida Grande"/>
      </a:defRPr>
    </a:lvl7pPr>
    <a:lvl8pPr indent="1600200" defTabSz="584200" latinLnBrk="0">
      <a:defRPr sz="2200">
        <a:latin typeface="Lucida Grande"/>
        <a:ea typeface="Lucida Grande"/>
        <a:cs typeface="Lucida Grande"/>
        <a:sym typeface="Lucida Grande"/>
      </a:defRPr>
    </a:lvl8pPr>
    <a:lvl9pPr indent="1828800" defTabSz="584200" latinLnBrk="0">
      <a:defRPr sz="2200">
        <a:latin typeface="Lucida Grande"/>
        <a:ea typeface="Lucida Grande"/>
        <a:cs typeface="Lucida Grande"/>
        <a:sym typeface="Lucida Grand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5.png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5.png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5.png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5.png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5.png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5.pn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5.png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5.png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5.pn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Cover - Black -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opic"/>
          <p:cNvSpPr txBox="1"/>
          <p:nvPr>
            <p:ph type="body" sz="quarter" idx="21"/>
          </p:nvPr>
        </p:nvSpPr>
        <p:spPr>
          <a:xfrm>
            <a:off x="4745349" y="6149057"/>
            <a:ext cx="8177772" cy="1113086"/>
          </a:xfrm>
          <a:prstGeom prst="rect">
            <a:avLst/>
          </a:prstGeom>
        </p:spPr>
        <p:txBody>
          <a:bodyPr anchor="ctr">
            <a:spAutoFit/>
          </a:bodyPr>
          <a:lstStyle>
            <a:lvl1pPr algn="l">
              <a:defRPr sz="7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Topic</a:t>
            </a:r>
          </a:p>
        </p:txBody>
      </p:sp>
      <p:sp>
        <p:nvSpPr>
          <p:cNvPr id="1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83830-20-white.png" descr="83830-20-whi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9723" y="9064756"/>
            <a:ext cx="635001" cy="635001"/>
          </a:xfrm>
          <a:prstGeom prst="rect">
            <a:avLst/>
          </a:prstGeom>
          <a:ln w="12700">
            <a:miter lim="400000"/>
          </a:ln>
        </p:spPr>
      </p:pic>
      <p:sp>
        <p:nvSpPr>
          <p:cNvPr id="121" name="Rectangle"/>
          <p:cNvSpPr/>
          <p:nvPr/>
        </p:nvSpPr>
        <p:spPr>
          <a:xfrm>
            <a:off x="-8467" y="8807912"/>
            <a:ext cx="13021735" cy="1011239"/>
          </a:xfrm>
          <a:prstGeom prst="rect">
            <a:avLst/>
          </a:prstGeom>
          <a:solidFill>
            <a:srgbClr val="D00027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22" name="Microservices…"/>
          <p:cNvSpPr txBox="1"/>
          <p:nvPr/>
        </p:nvSpPr>
        <p:spPr>
          <a:xfrm>
            <a:off x="4513289" y="8996031"/>
            <a:ext cx="7624330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/>
          <a:p>
            <a:pPr algn="r">
              <a:defRPr sz="1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Microservices</a:t>
            </a:r>
          </a:p>
          <a:p>
            <a:pPr algn="r">
              <a:defRPr sz="1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800">
                <a:latin typeface="+mj-lt"/>
                <a:ea typeface="+mj-ea"/>
                <a:cs typeface="+mj-cs"/>
                <a:sym typeface="Helvetica"/>
              </a:rPr>
              <a:t>©</a:t>
            </a:r>
            <a:r>
              <a:t> 2017 - 2018 Siam Chamnankit Company Limited. All rights reserved.</a:t>
            </a:r>
          </a:p>
        </p:txBody>
      </p:sp>
      <p:sp>
        <p:nvSpPr>
          <p:cNvPr id="123" name="Slide Number"/>
          <p:cNvSpPr txBox="1"/>
          <p:nvPr>
            <p:ph type="sldNum" sz="quarter" idx="2"/>
          </p:nvPr>
        </p:nvSpPr>
        <p:spPr>
          <a:xfrm>
            <a:off x="12273654" y="9089917"/>
            <a:ext cx="467458" cy="459514"/>
          </a:xfrm>
          <a:prstGeom prst="rect">
            <a:avLst/>
          </a:prstGeom>
        </p:spPr>
        <p:txBody>
          <a:bodyPr/>
          <a:lstStyle>
            <a:lvl1pPr>
              <a:defRPr b="1" sz="2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124" name="sck-only-logo-white.png" descr="sck-only-logo-whit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8428" y="8899228"/>
            <a:ext cx="1521839" cy="724143"/>
          </a:xfrm>
          <a:prstGeom prst="rect">
            <a:avLst/>
          </a:prstGeom>
          <a:ln w="12700">
            <a:miter lim="400000"/>
          </a:ln>
        </p:spPr>
      </p:pic>
      <p:sp>
        <p:nvSpPr>
          <p:cNvPr id="125" name="Topic"/>
          <p:cNvSpPr txBox="1"/>
          <p:nvPr>
            <p:ph type="body" sz="quarter" idx="21"/>
          </p:nvPr>
        </p:nvSpPr>
        <p:spPr>
          <a:xfrm>
            <a:off x="286467" y="291488"/>
            <a:ext cx="12431866" cy="780158"/>
          </a:xfrm>
          <a:prstGeom prst="rect">
            <a:avLst/>
          </a:prstGeom>
        </p:spPr>
        <p:txBody>
          <a:bodyPr anchor="ctr">
            <a:spAutoFit/>
          </a:bodyPr>
          <a:lstStyle>
            <a:lvl1pPr>
              <a:defRPr sz="4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Topic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83830-20-white.png" descr="83830-20-whi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9723" y="9064756"/>
            <a:ext cx="635001" cy="635001"/>
          </a:xfrm>
          <a:prstGeom prst="rect">
            <a:avLst/>
          </a:prstGeom>
          <a:ln w="12700">
            <a:miter lim="400000"/>
          </a:ln>
        </p:spPr>
      </p:pic>
      <p:sp>
        <p:nvSpPr>
          <p:cNvPr id="133" name="Rectangle"/>
          <p:cNvSpPr/>
          <p:nvPr/>
        </p:nvSpPr>
        <p:spPr>
          <a:xfrm>
            <a:off x="-8467" y="8807912"/>
            <a:ext cx="13021735" cy="1011239"/>
          </a:xfrm>
          <a:prstGeom prst="rect">
            <a:avLst/>
          </a:prstGeom>
          <a:solidFill>
            <a:srgbClr val="D00027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34" name="Microservices…"/>
          <p:cNvSpPr txBox="1"/>
          <p:nvPr/>
        </p:nvSpPr>
        <p:spPr>
          <a:xfrm>
            <a:off x="4513289" y="8996031"/>
            <a:ext cx="7624330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/>
          <a:p>
            <a:pPr algn="r">
              <a:defRPr sz="1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Microservices</a:t>
            </a:r>
          </a:p>
          <a:p>
            <a:pPr algn="r">
              <a:defRPr sz="1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800">
                <a:latin typeface="+mj-lt"/>
                <a:ea typeface="+mj-ea"/>
                <a:cs typeface="+mj-cs"/>
                <a:sym typeface="Helvetica"/>
              </a:rPr>
              <a:t>©</a:t>
            </a:r>
            <a:r>
              <a:t> 2017 - 2018 Siam Chamnankit Company Limited. All rights reserved.</a:t>
            </a:r>
          </a:p>
        </p:txBody>
      </p:sp>
      <p:sp>
        <p:nvSpPr>
          <p:cNvPr id="135" name="Slide Number"/>
          <p:cNvSpPr txBox="1"/>
          <p:nvPr>
            <p:ph type="sldNum" sz="quarter" idx="2"/>
          </p:nvPr>
        </p:nvSpPr>
        <p:spPr>
          <a:xfrm>
            <a:off x="12273654" y="9089917"/>
            <a:ext cx="467458" cy="459514"/>
          </a:xfrm>
          <a:prstGeom prst="rect">
            <a:avLst/>
          </a:prstGeom>
        </p:spPr>
        <p:txBody>
          <a:bodyPr/>
          <a:lstStyle>
            <a:lvl1pPr>
              <a:defRPr b="1" sz="2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136" name="sck-only-logo-white.png" descr="sck-only-logo-whit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8428" y="8899228"/>
            <a:ext cx="1521839" cy="724143"/>
          </a:xfrm>
          <a:prstGeom prst="rect">
            <a:avLst/>
          </a:prstGeom>
          <a:ln w="12700">
            <a:miter lim="400000"/>
          </a:ln>
        </p:spPr>
      </p:pic>
      <p:sp>
        <p:nvSpPr>
          <p:cNvPr id="137" name="Topic"/>
          <p:cNvSpPr txBox="1"/>
          <p:nvPr>
            <p:ph type="body" sz="quarter" idx="21"/>
          </p:nvPr>
        </p:nvSpPr>
        <p:spPr>
          <a:xfrm>
            <a:off x="286467" y="291488"/>
            <a:ext cx="12431866" cy="780158"/>
          </a:xfrm>
          <a:prstGeom prst="rect">
            <a:avLst/>
          </a:prstGeom>
        </p:spPr>
        <p:txBody>
          <a:bodyPr anchor="ctr">
            <a:spAutoFit/>
          </a:bodyPr>
          <a:lstStyle>
            <a:lvl1pPr>
              <a:defRPr sz="4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Topic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83830-20-white.png" descr="83830-20-whi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9723" y="9064756"/>
            <a:ext cx="635001" cy="635001"/>
          </a:xfrm>
          <a:prstGeom prst="rect">
            <a:avLst/>
          </a:prstGeom>
          <a:ln w="12700">
            <a:miter lim="400000"/>
          </a:ln>
        </p:spPr>
      </p:pic>
      <p:sp>
        <p:nvSpPr>
          <p:cNvPr id="145" name="Rectangle"/>
          <p:cNvSpPr/>
          <p:nvPr/>
        </p:nvSpPr>
        <p:spPr>
          <a:xfrm>
            <a:off x="-8467" y="8807912"/>
            <a:ext cx="13021735" cy="1011239"/>
          </a:xfrm>
          <a:prstGeom prst="rect">
            <a:avLst/>
          </a:prstGeom>
          <a:solidFill>
            <a:srgbClr val="D00027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46" name="Microservices…"/>
          <p:cNvSpPr txBox="1"/>
          <p:nvPr/>
        </p:nvSpPr>
        <p:spPr>
          <a:xfrm>
            <a:off x="4513289" y="8996031"/>
            <a:ext cx="7624330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/>
          <a:p>
            <a:pPr algn="r">
              <a:defRPr sz="1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Microservices</a:t>
            </a:r>
          </a:p>
          <a:p>
            <a:pPr algn="r">
              <a:defRPr sz="1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800">
                <a:latin typeface="+mj-lt"/>
                <a:ea typeface="+mj-ea"/>
                <a:cs typeface="+mj-cs"/>
                <a:sym typeface="Helvetica"/>
              </a:rPr>
              <a:t>©</a:t>
            </a:r>
            <a:r>
              <a:t> 2017 - 2018 Siam Chamnankit Company Limited. All rights reserved.</a:t>
            </a:r>
          </a:p>
        </p:txBody>
      </p:sp>
      <p:sp>
        <p:nvSpPr>
          <p:cNvPr id="147" name="Slide Number"/>
          <p:cNvSpPr txBox="1"/>
          <p:nvPr>
            <p:ph type="sldNum" sz="quarter" idx="2"/>
          </p:nvPr>
        </p:nvSpPr>
        <p:spPr>
          <a:xfrm>
            <a:off x="12273654" y="9089917"/>
            <a:ext cx="467458" cy="459514"/>
          </a:xfrm>
          <a:prstGeom prst="rect">
            <a:avLst/>
          </a:prstGeom>
        </p:spPr>
        <p:txBody>
          <a:bodyPr/>
          <a:lstStyle>
            <a:lvl1pPr>
              <a:defRPr b="1" sz="2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148" name="sck-only-logo-white.png" descr="sck-only-logo-whit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8428" y="8899228"/>
            <a:ext cx="1521839" cy="724143"/>
          </a:xfrm>
          <a:prstGeom prst="rect">
            <a:avLst/>
          </a:prstGeom>
          <a:ln w="12700">
            <a:miter lim="400000"/>
          </a:ln>
        </p:spPr>
      </p:pic>
      <p:sp>
        <p:nvSpPr>
          <p:cNvPr id="149" name="Topic"/>
          <p:cNvSpPr txBox="1"/>
          <p:nvPr>
            <p:ph type="body" sz="quarter" idx="21"/>
          </p:nvPr>
        </p:nvSpPr>
        <p:spPr>
          <a:xfrm>
            <a:off x="286467" y="291488"/>
            <a:ext cx="12431866" cy="780158"/>
          </a:xfrm>
          <a:prstGeom prst="rect">
            <a:avLst/>
          </a:prstGeom>
        </p:spPr>
        <p:txBody>
          <a:bodyPr anchor="ctr">
            <a:spAutoFit/>
          </a:bodyPr>
          <a:lstStyle>
            <a:lvl1pPr>
              <a:defRPr sz="4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Topic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83830-20-white.png" descr="83830-20-whi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9723" y="9064756"/>
            <a:ext cx="635001" cy="635001"/>
          </a:xfrm>
          <a:prstGeom prst="rect">
            <a:avLst/>
          </a:prstGeom>
          <a:ln w="12700">
            <a:miter lim="400000"/>
          </a:ln>
        </p:spPr>
      </p:pic>
      <p:sp>
        <p:nvSpPr>
          <p:cNvPr id="157" name="Rectangle"/>
          <p:cNvSpPr/>
          <p:nvPr/>
        </p:nvSpPr>
        <p:spPr>
          <a:xfrm>
            <a:off x="-8467" y="8807912"/>
            <a:ext cx="13021735" cy="1011239"/>
          </a:xfrm>
          <a:prstGeom prst="rect">
            <a:avLst/>
          </a:prstGeom>
          <a:solidFill>
            <a:srgbClr val="D00027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58" name="Data management in Microservices…"/>
          <p:cNvSpPr txBox="1"/>
          <p:nvPr/>
        </p:nvSpPr>
        <p:spPr>
          <a:xfrm>
            <a:off x="4513289" y="8996031"/>
            <a:ext cx="7624330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/>
          <a:p>
            <a:pPr algn="r">
              <a:defRPr sz="1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Data management in Microservices</a:t>
            </a:r>
          </a:p>
          <a:p>
            <a:pPr algn="r">
              <a:defRPr sz="1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800">
                <a:latin typeface="+mj-lt"/>
                <a:ea typeface="+mj-ea"/>
                <a:cs typeface="+mj-cs"/>
                <a:sym typeface="Helvetica"/>
              </a:rPr>
              <a:t>©</a:t>
            </a:r>
            <a:r>
              <a:t> 2017 - 2018 Siam Chamnankit Company Limited. All rights reserved.</a:t>
            </a:r>
          </a:p>
        </p:txBody>
      </p:sp>
      <p:sp>
        <p:nvSpPr>
          <p:cNvPr id="159" name="Slide Number"/>
          <p:cNvSpPr txBox="1"/>
          <p:nvPr>
            <p:ph type="sldNum" sz="quarter" idx="2"/>
          </p:nvPr>
        </p:nvSpPr>
        <p:spPr>
          <a:xfrm>
            <a:off x="12273654" y="9089917"/>
            <a:ext cx="467458" cy="459514"/>
          </a:xfrm>
          <a:prstGeom prst="rect">
            <a:avLst/>
          </a:prstGeom>
        </p:spPr>
        <p:txBody>
          <a:bodyPr/>
          <a:lstStyle>
            <a:lvl1pPr>
              <a:defRPr b="1" sz="2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160" name="sck-only-logo-white.png" descr="sck-only-logo-whit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8428" y="8899228"/>
            <a:ext cx="1521839" cy="724143"/>
          </a:xfrm>
          <a:prstGeom prst="rect">
            <a:avLst/>
          </a:prstGeom>
          <a:ln w="12700">
            <a:miter lim="400000"/>
          </a:ln>
        </p:spPr>
      </p:pic>
      <p:sp>
        <p:nvSpPr>
          <p:cNvPr id="161" name="Topic"/>
          <p:cNvSpPr txBox="1"/>
          <p:nvPr>
            <p:ph type="body" sz="quarter" idx="21"/>
          </p:nvPr>
        </p:nvSpPr>
        <p:spPr>
          <a:xfrm>
            <a:off x="286467" y="291488"/>
            <a:ext cx="12431866" cy="780158"/>
          </a:xfrm>
          <a:prstGeom prst="rect">
            <a:avLst/>
          </a:prstGeom>
        </p:spPr>
        <p:txBody>
          <a:bodyPr anchor="ctr">
            <a:spAutoFit/>
          </a:bodyPr>
          <a:lstStyle>
            <a:lvl1pPr>
              <a:defRPr sz="4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Topic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83830-20-white.png" descr="83830-20-whi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9723" y="9064756"/>
            <a:ext cx="635001" cy="635001"/>
          </a:xfrm>
          <a:prstGeom prst="rect">
            <a:avLst/>
          </a:prstGeom>
          <a:ln w="12700">
            <a:miter lim="400000"/>
          </a:ln>
        </p:spPr>
      </p:pic>
      <p:sp>
        <p:nvSpPr>
          <p:cNvPr id="169" name="Rectangle"/>
          <p:cNvSpPr/>
          <p:nvPr/>
        </p:nvSpPr>
        <p:spPr>
          <a:xfrm>
            <a:off x="-8467" y="8807912"/>
            <a:ext cx="13021735" cy="1011239"/>
          </a:xfrm>
          <a:prstGeom prst="rect">
            <a:avLst/>
          </a:prstGeom>
          <a:solidFill>
            <a:srgbClr val="D00027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70" name="TDD and Spring Boot Testing…"/>
          <p:cNvSpPr txBox="1"/>
          <p:nvPr/>
        </p:nvSpPr>
        <p:spPr>
          <a:xfrm>
            <a:off x="4513289" y="8996031"/>
            <a:ext cx="7624330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/>
          <a:p>
            <a:pPr algn="r">
              <a:defRPr sz="1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TDD and Spring Boot Testing</a:t>
            </a:r>
          </a:p>
          <a:p>
            <a:pPr algn="r">
              <a:defRPr sz="1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800">
                <a:latin typeface="+mj-lt"/>
                <a:ea typeface="+mj-ea"/>
                <a:cs typeface="+mj-cs"/>
                <a:sym typeface="Helvetica"/>
              </a:rPr>
              <a:t>©</a:t>
            </a:r>
            <a:r>
              <a:t> 2017 - 2018 Siam Chamnankit Company Limited. All rights reserved.</a:t>
            </a:r>
          </a:p>
        </p:txBody>
      </p:sp>
      <p:sp>
        <p:nvSpPr>
          <p:cNvPr id="171" name="Slide Number"/>
          <p:cNvSpPr txBox="1"/>
          <p:nvPr>
            <p:ph type="sldNum" sz="quarter" idx="2"/>
          </p:nvPr>
        </p:nvSpPr>
        <p:spPr>
          <a:xfrm>
            <a:off x="12273654" y="9089917"/>
            <a:ext cx="467458" cy="459514"/>
          </a:xfrm>
          <a:prstGeom prst="rect">
            <a:avLst/>
          </a:prstGeom>
        </p:spPr>
        <p:txBody>
          <a:bodyPr/>
          <a:lstStyle>
            <a:lvl1pPr>
              <a:defRPr b="1" sz="2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172" name="sck-only-logo-white.png" descr="sck-only-logo-whit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8428" y="8899228"/>
            <a:ext cx="1521839" cy="724143"/>
          </a:xfrm>
          <a:prstGeom prst="rect">
            <a:avLst/>
          </a:prstGeom>
          <a:ln w="12700">
            <a:miter lim="400000"/>
          </a:ln>
        </p:spPr>
      </p:pic>
      <p:sp>
        <p:nvSpPr>
          <p:cNvPr id="173" name="Topic"/>
          <p:cNvSpPr txBox="1"/>
          <p:nvPr>
            <p:ph type="body" sz="quarter" idx="21"/>
          </p:nvPr>
        </p:nvSpPr>
        <p:spPr>
          <a:xfrm>
            <a:off x="286467" y="291488"/>
            <a:ext cx="12431866" cy="780158"/>
          </a:xfrm>
          <a:prstGeom prst="rect">
            <a:avLst/>
          </a:prstGeom>
        </p:spPr>
        <p:txBody>
          <a:bodyPr anchor="ctr">
            <a:spAutoFit/>
          </a:bodyPr>
          <a:lstStyle>
            <a:lvl1pPr>
              <a:defRPr sz="4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Topic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83830-20-white.png" descr="83830-20-whi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9723" y="9064756"/>
            <a:ext cx="635001" cy="635001"/>
          </a:xfrm>
          <a:prstGeom prst="rect">
            <a:avLst/>
          </a:prstGeom>
          <a:ln w="12700">
            <a:miter lim="400000"/>
          </a:ln>
        </p:spPr>
      </p:pic>
      <p:sp>
        <p:nvSpPr>
          <p:cNvPr id="181" name="Rectangle"/>
          <p:cNvSpPr/>
          <p:nvPr/>
        </p:nvSpPr>
        <p:spPr>
          <a:xfrm>
            <a:off x="-8467" y="8807912"/>
            <a:ext cx="13021735" cy="1011239"/>
          </a:xfrm>
          <a:prstGeom prst="rect">
            <a:avLst/>
          </a:prstGeom>
          <a:solidFill>
            <a:srgbClr val="D00027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82" name="Java  Framework…"/>
          <p:cNvSpPr txBox="1"/>
          <p:nvPr/>
        </p:nvSpPr>
        <p:spPr>
          <a:xfrm>
            <a:off x="4513289" y="8996031"/>
            <a:ext cx="7624330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/>
          <a:p>
            <a:pPr algn="r">
              <a:defRPr sz="1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Java  Framework</a:t>
            </a:r>
          </a:p>
          <a:p>
            <a:pPr algn="r">
              <a:defRPr sz="1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800">
                <a:latin typeface="+mj-lt"/>
                <a:ea typeface="+mj-ea"/>
                <a:cs typeface="+mj-cs"/>
                <a:sym typeface="Helvetica"/>
              </a:rPr>
              <a:t>©</a:t>
            </a:r>
            <a:r>
              <a:t> 2017 - 2018 Siam Chamnankit Company Limited. All rights reserved.</a:t>
            </a:r>
          </a:p>
        </p:txBody>
      </p:sp>
      <p:sp>
        <p:nvSpPr>
          <p:cNvPr id="183" name="Slide Number"/>
          <p:cNvSpPr txBox="1"/>
          <p:nvPr>
            <p:ph type="sldNum" sz="quarter" idx="2"/>
          </p:nvPr>
        </p:nvSpPr>
        <p:spPr>
          <a:xfrm>
            <a:off x="12273654" y="9089917"/>
            <a:ext cx="467458" cy="459514"/>
          </a:xfrm>
          <a:prstGeom prst="rect">
            <a:avLst/>
          </a:prstGeom>
        </p:spPr>
        <p:txBody>
          <a:bodyPr/>
          <a:lstStyle>
            <a:lvl1pPr>
              <a:defRPr b="1" sz="2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184" name="sck-only-logo-white.png" descr="sck-only-logo-whit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8428" y="8899228"/>
            <a:ext cx="1521839" cy="724143"/>
          </a:xfrm>
          <a:prstGeom prst="rect">
            <a:avLst/>
          </a:prstGeom>
          <a:ln w="12700">
            <a:miter lim="400000"/>
          </a:ln>
        </p:spPr>
      </p:pic>
      <p:sp>
        <p:nvSpPr>
          <p:cNvPr id="185" name="Topic"/>
          <p:cNvSpPr txBox="1"/>
          <p:nvPr>
            <p:ph type="body" sz="quarter" idx="21"/>
          </p:nvPr>
        </p:nvSpPr>
        <p:spPr>
          <a:xfrm>
            <a:off x="286467" y="291488"/>
            <a:ext cx="12431866" cy="780158"/>
          </a:xfrm>
          <a:prstGeom prst="rect">
            <a:avLst/>
          </a:prstGeom>
        </p:spPr>
        <p:txBody>
          <a:bodyPr anchor="ctr">
            <a:spAutoFit/>
          </a:bodyPr>
          <a:lstStyle>
            <a:lvl1pPr>
              <a:defRPr sz="4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Topic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Informaion - Black -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83830-20-white.png" descr="83830-20-whi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9723" y="9064756"/>
            <a:ext cx="635001" cy="635001"/>
          </a:xfrm>
          <a:prstGeom prst="rect">
            <a:avLst/>
          </a:prstGeom>
          <a:ln w="12700">
            <a:miter lim="400000"/>
          </a:ln>
        </p:spPr>
      </p:pic>
      <p:sp>
        <p:nvSpPr>
          <p:cNvPr id="26" name="Rectangle"/>
          <p:cNvSpPr/>
          <p:nvPr/>
        </p:nvSpPr>
        <p:spPr>
          <a:xfrm>
            <a:off x="-8467" y="-25400"/>
            <a:ext cx="4474568" cy="8833313"/>
          </a:xfrm>
          <a:prstGeom prst="rect">
            <a:avLst/>
          </a:prstGeom>
          <a:solidFill>
            <a:srgbClr val="D00027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pic>
        <p:nvPicPr>
          <p:cNvPr id="27" name="sck-only-logo-grey.png" descr="sck-only-logo-grey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6182" y="8920834"/>
            <a:ext cx="1519408" cy="722985"/>
          </a:xfrm>
          <a:prstGeom prst="rect">
            <a:avLst/>
          </a:prstGeom>
          <a:ln w="12700">
            <a:miter lim="400000"/>
          </a:ln>
        </p:spPr>
      </p:pic>
      <p:pic>
        <p:nvPicPr>
          <p:cNvPr id="28" name="sck-only-text-black.png" descr="sck-only-text-black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72838" y="379308"/>
            <a:ext cx="3117600" cy="1410715"/>
          </a:xfrm>
          <a:prstGeom prst="rect">
            <a:avLst/>
          </a:prstGeom>
          <a:ln w="12700">
            <a:miter lim="400000"/>
          </a:ln>
        </p:spPr>
      </p:pic>
      <p:sp>
        <p:nvSpPr>
          <p:cNvPr id="29" name="Java Dev Day #2…"/>
          <p:cNvSpPr txBox="1"/>
          <p:nvPr/>
        </p:nvSpPr>
        <p:spPr>
          <a:xfrm>
            <a:off x="4513289" y="8996031"/>
            <a:ext cx="7624330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/>
          <a:p>
            <a:pPr algn="r">
              <a:defRPr sz="1500">
                <a:solidFill>
                  <a:srgbClr val="A0A0A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Java Dev Day #2</a:t>
            </a:r>
          </a:p>
          <a:p>
            <a:pPr algn="r">
              <a:defRPr sz="1500">
                <a:solidFill>
                  <a:srgbClr val="A0A0A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800">
                <a:latin typeface="+mj-lt"/>
                <a:ea typeface="+mj-ea"/>
                <a:cs typeface="+mj-cs"/>
                <a:sym typeface="Helvetica"/>
              </a:rPr>
              <a:t>©</a:t>
            </a:r>
            <a:r>
              <a:t> 2017 - 2018 Siam Chamnankit Company Limited. All rights reserved.</a:t>
            </a:r>
          </a:p>
        </p:txBody>
      </p:sp>
      <p:sp>
        <p:nvSpPr>
          <p:cNvPr id="30" name="Slide Number"/>
          <p:cNvSpPr txBox="1"/>
          <p:nvPr>
            <p:ph type="sldNum" sz="quarter" idx="2"/>
          </p:nvPr>
        </p:nvSpPr>
        <p:spPr>
          <a:xfrm>
            <a:off x="12217399" y="9093200"/>
            <a:ext cx="467458" cy="459514"/>
          </a:xfrm>
          <a:prstGeom prst="rect">
            <a:avLst/>
          </a:prstGeom>
        </p:spPr>
        <p:txBody>
          <a:bodyPr/>
          <a:lstStyle>
            <a:lvl1pPr>
              <a:defRPr b="1" sz="2500">
                <a:solidFill>
                  <a:srgbClr val="A0A0A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83830-20-white.png" descr="83830-20-whi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9723" y="9064756"/>
            <a:ext cx="635001" cy="635001"/>
          </a:xfrm>
          <a:prstGeom prst="rect">
            <a:avLst/>
          </a:prstGeom>
          <a:ln w="12700">
            <a:miter lim="400000"/>
          </a:ln>
        </p:spPr>
      </p:pic>
      <p:sp>
        <p:nvSpPr>
          <p:cNvPr id="38" name="Rectangle"/>
          <p:cNvSpPr/>
          <p:nvPr/>
        </p:nvSpPr>
        <p:spPr>
          <a:xfrm>
            <a:off x="-8467" y="8807912"/>
            <a:ext cx="13021735" cy="1011239"/>
          </a:xfrm>
          <a:prstGeom prst="rect">
            <a:avLst/>
          </a:prstGeom>
          <a:solidFill>
            <a:srgbClr val="D00027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9" name="MongoDB"/>
          <p:cNvSpPr txBox="1"/>
          <p:nvPr/>
        </p:nvSpPr>
        <p:spPr>
          <a:xfrm>
            <a:off x="4550731" y="9128256"/>
            <a:ext cx="7624329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r">
              <a:defRPr sz="1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MongoDB</a:t>
            </a:r>
          </a:p>
        </p:txBody>
      </p:sp>
      <p:sp>
        <p:nvSpPr>
          <p:cNvPr id="40" name="Slide Number"/>
          <p:cNvSpPr txBox="1"/>
          <p:nvPr>
            <p:ph type="sldNum" sz="quarter" idx="2"/>
          </p:nvPr>
        </p:nvSpPr>
        <p:spPr>
          <a:xfrm>
            <a:off x="12273654" y="9089917"/>
            <a:ext cx="467458" cy="459514"/>
          </a:xfrm>
          <a:prstGeom prst="rect">
            <a:avLst/>
          </a:prstGeom>
        </p:spPr>
        <p:txBody>
          <a:bodyPr/>
          <a:lstStyle>
            <a:lvl1pPr>
              <a:defRPr b="1" sz="2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41" name="Topic"/>
          <p:cNvSpPr txBox="1"/>
          <p:nvPr>
            <p:ph type="body" sz="quarter" idx="21"/>
          </p:nvPr>
        </p:nvSpPr>
        <p:spPr>
          <a:xfrm>
            <a:off x="286467" y="291488"/>
            <a:ext cx="12431866" cy="780158"/>
          </a:xfrm>
          <a:prstGeom prst="rect">
            <a:avLst/>
          </a:prstGeom>
        </p:spPr>
        <p:txBody>
          <a:bodyPr anchor="ctr">
            <a:spAutoFit/>
          </a:bodyPr>
          <a:lstStyle>
            <a:lvl1pPr>
              <a:defRPr sz="4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Topic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83830-20-white.png" descr="83830-20-whi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9723" y="9064756"/>
            <a:ext cx="635001" cy="635001"/>
          </a:xfrm>
          <a:prstGeom prst="rect">
            <a:avLst/>
          </a:prstGeom>
          <a:ln w="12700">
            <a:miter lim="400000"/>
          </a:ln>
        </p:spPr>
      </p:pic>
      <p:sp>
        <p:nvSpPr>
          <p:cNvPr id="49" name="Rectangle"/>
          <p:cNvSpPr/>
          <p:nvPr/>
        </p:nvSpPr>
        <p:spPr>
          <a:xfrm>
            <a:off x="-8467" y="-25400"/>
            <a:ext cx="13021735" cy="8833313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pic>
        <p:nvPicPr>
          <p:cNvPr id="50" name="sck-only-logo-grey.png" descr="sck-only-logo-grey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6182" y="8920834"/>
            <a:ext cx="1519408" cy="722985"/>
          </a:xfrm>
          <a:prstGeom prst="rect">
            <a:avLst/>
          </a:prstGeom>
          <a:ln w="12700">
            <a:miter lim="400000"/>
          </a:ln>
        </p:spPr>
      </p:pic>
      <p:sp>
        <p:nvSpPr>
          <p:cNvPr id="51" name="SCK Camp 2017 in CNX.…"/>
          <p:cNvSpPr txBox="1"/>
          <p:nvPr/>
        </p:nvSpPr>
        <p:spPr>
          <a:xfrm>
            <a:off x="4513289" y="8996031"/>
            <a:ext cx="7624330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/>
          <a:p>
            <a:pPr algn="r">
              <a:defRPr sz="1500">
                <a:solidFill>
                  <a:srgbClr val="A0A0A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SCK Camp 2017 in CNX.</a:t>
            </a:r>
          </a:p>
          <a:p>
            <a:pPr algn="r">
              <a:defRPr sz="1500">
                <a:solidFill>
                  <a:srgbClr val="A0A0A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800">
                <a:latin typeface="+mj-lt"/>
                <a:ea typeface="+mj-ea"/>
                <a:cs typeface="+mj-cs"/>
                <a:sym typeface="Helvetica"/>
              </a:rPr>
              <a:t>©</a:t>
            </a:r>
            <a:r>
              <a:t> 2017 - 2018 Siam Chamnankit Company Limited. All rights reserved.</a:t>
            </a:r>
          </a:p>
        </p:txBody>
      </p:sp>
      <p:sp>
        <p:nvSpPr>
          <p:cNvPr id="52" name="Slide Number"/>
          <p:cNvSpPr txBox="1"/>
          <p:nvPr>
            <p:ph type="sldNum" sz="quarter" idx="2"/>
          </p:nvPr>
        </p:nvSpPr>
        <p:spPr>
          <a:xfrm>
            <a:off x="12214388" y="9096506"/>
            <a:ext cx="467458" cy="459514"/>
          </a:xfrm>
          <a:prstGeom prst="rect">
            <a:avLst/>
          </a:prstGeom>
        </p:spPr>
        <p:txBody>
          <a:bodyPr/>
          <a:lstStyle>
            <a:lvl1pPr>
              <a:defRPr b="1" sz="2500">
                <a:solidFill>
                  <a:srgbClr val="A0A0A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53" name="Topic"/>
          <p:cNvSpPr txBox="1"/>
          <p:nvPr>
            <p:ph type="body" sz="quarter" idx="21"/>
          </p:nvPr>
        </p:nvSpPr>
        <p:spPr>
          <a:xfrm>
            <a:off x="286467" y="291488"/>
            <a:ext cx="12431866" cy="780158"/>
          </a:xfrm>
          <a:prstGeom prst="rect">
            <a:avLst/>
          </a:prstGeom>
        </p:spPr>
        <p:txBody>
          <a:bodyPr anchor="ctr">
            <a:spAutoFit/>
          </a:bodyPr>
          <a:lstStyle>
            <a:lvl1pPr>
              <a:defRPr sz="4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Topic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83830-20-white.png" descr="83830-20-whi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9723" y="9064756"/>
            <a:ext cx="635001" cy="635001"/>
          </a:xfrm>
          <a:prstGeom prst="rect">
            <a:avLst/>
          </a:prstGeom>
          <a:ln w="12700">
            <a:miter lim="400000"/>
          </a:ln>
        </p:spPr>
      </p:pic>
      <p:sp>
        <p:nvSpPr>
          <p:cNvPr id="61" name="Rectangle"/>
          <p:cNvSpPr/>
          <p:nvPr/>
        </p:nvSpPr>
        <p:spPr>
          <a:xfrm>
            <a:off x="-8467" y="-25400"/>
            <a:ext cx="13021735" cy="8833313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pic>
        <p:nvPicPr>
          <p:cNvPr id="62" name="sck-only-logo-grey.png" descr="sck-only-logo-grey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6182" y="8920834"/>
            <a:ext cx="1519408" cy="722985"/>
          </a:xfrm>
          <a:prstGeom prst="rect">
            <a:avLst/>
          </a:prstGeom>
          <a:ln w="12700">
            <a:miter lim="400000"/>
          </a:ln>
        </p:spPr>
      </p:pic>
      <p:sp>
        <p:nvSpPr>
          <p:cNvPr id="63" name="Java Dev Day #2…"/>
          <p:cNvSpPr txBox="1"/>
          <p:nvPr/>
        </p:nvSpPr>
        <p:spPr>
          <a:xfrm>
            <a:off x="4513289" y="8996031"/>
            <a:ext cx="7624330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/>
          <a:p>
            <a:pPr algn="r">
              <a:defRPr sz="1500">
                <a:solidFill>
                  <a:srgbClr val="A0A0A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Java Dev Day #2</a:t>
            </a:r>
          </a:p>
          <a:p>
            <a:pPr algn="r">
              <a:defRPr sz="1500">
                <a:solidFill>
                  <a:srgbClr val="A0A0A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800">
                <a:latin typeface="+mj-lt"/>
                <a:ea typeface="+mj-ea"/>
                <a:cs typeface="+mj-cs"/>
                <a:sym typeface="Helvetica"/>
              </a:rPr>
              <a:t>©</a:t>
            </a:r>
            <a:r>
              <a:t> 2017 - 2018 Siam Chamnankit Company Limited. All rights reserved.</a:t>
            </a:r>
          </a:p>
        </p:txBody>
      </p:sp>
      <p:sp>
        <p:nvSpPr>
          <p:cNvPr id="64" name="Slide Number"/>
          <p:cNvSpPr txBox="1"/>
          <p:nvPr>
            <p:ph type="sldNum" sz="quarter" idx="2"/>
          </p:nvPr>
        </p:nvSpPr>
        <p:spPr>
          <a:xfrm>
            <a:off x="12214388" y="9096506"/>
            <a:ext cx="467458" cy="459514"/>
          </a:xfrm>
          <a:prstGeom prst="rect">
            <a:avLst/>
          </a:prstGeom>
        </p:spPr>
        <p:txBody>
          <a:bodyPr/>
          <a:lstStyle>
            <a:lvl1pPr>
              <a:defRPr b="1" sz="2500">
                <a:solidFill>
                  <a:srgbClr val="A0A0A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65" name="Topic"/>
          <p:cNvSpPr txBox="1"/>
          <p:nvPr>
            <p:ph type="body" sz="quarter" idx="21"/>
          </p:nvPr>
        </p:nvSpPr>
        <p:spPr>
          <a:xfrm>
            <a:off x="760495" y="3354018"/>
            <a:ext cx="11876304" cy="1014811"/>
          </a:xfrm>
          <a:prstGeom prst="rect">
            <a:avLst/>
          </a:prstGeom>
        </p:spPr>
        <p:txBody>
          <a:bodyPr anchor="ctr">
            <a:spAutoFit/>
          </a:bodyPr>
          <a:lstStyle>
            <a:lvl1pPr algn="l">
              <a:defRPr sz="6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Topic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83830-20-white.png" descr="83830-20-whi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9723" y="9064756"/>
            <a:ext cx="635001" cy="635001"/>
          </a:xfrm>
          <a:prstGeom prst="rect">
            <a:avLst/>
          </a:prstGeom>
          <a:ln w="12700">
            <a:miter lim="400000"/>
          </a:ln>
        </p:spPr>
      </p:pic>
      <p:sp>
        <p:nvSpPr>
          <p:cNvPr id="73" name="Rectangle"/>
          <p:cNvSpPr/>
          <p:nvPr/>
        </p:nvSpPr>
        <p:spPr>
          <a:xfrm>
            <a:off x="-8467" y="8807912"/>
            <a:ext cx="13021735" cy="1011239"/>
          </a:xfrm>
          <a:prstGeom prst="rect">
            <a:avLst/>
          </a:prstGeom>
          <a:solidFill>
            <a:srgbClr val="D00027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74" name="© 2017 - 2018 Siam Chamnankit Company Limited. All rights reserved."/>
          <p:cNvSpPr txBox="1"/>
          <p:nvPr/>
        </p:nvSpPr>
        <p:spPr>
          <a:xfrm>
            <a:off x="4513289" y="8996031"/>
            <a:ext cx="7624330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/>
          <a:p>
            <a:pPr algn="r">
              <a:defRPr sz="1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800">
                <a:latin typeface="+mj-lt"/>
                <a:ea typeface="+mj-ea"/>
                <a:cs typeface="+mj-cs"/>
                <a:sym typeface="Helvetica"/>
              </a:rPr>
              <a:t>©</a:t>
            </a:r>
            <a:r>
              <a:t> 2017 - 2018 Siam Chamnankit Company Limited. All rights reserved.</a:t>
            </a:r>
          </a:p>
        </p:txBody>
      </p:sp>
      <p:sp>
        <p:nvSpPr>
          <p:cNvPr id="75" name="Slide Number"/>
          <p:cNvSpPr txBox="1"/>
          <p:nvPr>
            <p:ph type="sldNum" sz="quarter" idx="2"/>
          </p:nvPr>
        </p:nvSpPr>
        <p:spPr>
          <a:xfrm>
            <a:off x="12273654" y="9089917"/>
            <a:ext cx="467458" cy="459514"/>
          </a:xfrm>
          <a:prstGeom prst="rect">
            <a:avLst/>
          </a:prstGeom>
        </p:spPr>
        <p:txBody>
          <a:bodyPr/>
          <a:lstStyle>
            <a:lvl1pPr>
              <a:defRPr b="1" sz="2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76" name="sck-only-logo-white.png" descr="sck-only-logo-whit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8428" y="8899228"/>
            <a:ext cx="1521839" cy="724143"/>
          </a:xfrm>
          <a:prstGeom prst="rect">
            <a:avLst/>
          </a:prstGeom>
          <a:ln w="12700">
            <a:miter lim="400000"/>
          </a:ln>
        </p:spPr>
      </p:pic>
      <p:pic>
        <p:nvPicPr>
          <p:cNvPr id="77" name="sck-logo-red.png" descr="sck-logo-red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630511" y="2426121"/>
            <a:ext cx="5743778" cy="490135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83830-20-white.png" descr="83830-20-whi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9723" y="9064756"/>
            <a:ext cx="635001" cy="635001"/>
          </a:xfrm>
          <a:prstGeom prst="rect">
            <a:avLst/>
          </a:prstGeom>
          <a:ln w="12700">
            <a:miter lim="400000"/>
          </a:ln>
        </p:spPr>
      </p:pic>
      <p:sp>
        <p:nvSpPr>
          <p:cNvPr id="85" name="Rectangle"/>
          <p:cNvSpPr/>
          <p:nvPr/>
        </p:nvSpPr>
        <p:spPr>
          <a:xfrm>
            <a:off x="-8467" y="8807912"/>
            <a:ext cx="13021735" cy="1011239"/>
          </a:xfrm>
          <a:prstGeom prst="rect">
            <a:avLst/>
          </a:prstGeom>
          <a:solidFill>
            <a:srgbClr val="D00027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86" name="CI/CD with Jenkins…"/>
          <p:cNvSpPr txBox="1"/>
          <p:nvPr/>
        </p:nvSpPr>
        <p:spPr>
          <a:xfrm>
            <a:off x="4513289" y="8996031"/>
            <a:ext cx="7624330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/>
          <a:p>
            <a:pPr algn="r">
              <a:defRPr sz="1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CI/CD with Jenkins</a:t>
            </a:r>
          </a:p>
          <a:p>
            <a:pPr algn="r">
              <a:defRPr sz="1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800">
                <a:latin typeface="+mj-lt"/>
                <a:ea typeface="+mj-ea"/>
                <a:cs typeface="+mj-cs"/>
                <a:sym typeface="Helvetica"/>
              </a:rPr>
              <a:t>©</a:t>
            </a:r>
            <a:r>
              <a:t> 2017 - 2018 Siam Chamnankit Company Limited. All rights reserved.</a:t>
            </a:r>
          </a:p>
        </p:txBody>
      </p:sp>
      <p:sp>
        <p:nvSpPr>
          <p:cNvPr id="87" name="Slide Number"/>
          <p:cNvSpPr txBox="1"/>
          <p:nvPr>
            <p:ph type="sldNum" sz="quarter" idx="2"/>
          </p:nvPr>
        </p:nvSpPr>
        <p:spPr>
          <a:xfrm>
            <a:off x="12273654" y="9089917"/>
            <a:ext cx="467458" cy="459514"/>
          </a:xfrm>
          <a:prstGeom prst="rect">
            <a:avLst/>
          </a:prstGeom>
        </p:spPr>
        <p:txBody>
          <a:bodyPr/>
          <a:lstStyle>
            <a:lvl1pPr>
              <a:defRPr b="1" sz="2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88" name="sck-only-logo-white.png" descr="sck-only-logo-whit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8428" y="8899228"/>
            <a:ext cx="1521839" cy="724143"/>
          </a:xfrm>
          <a:prstGeom prst="rect">
            <a:avLst/>
          </a:prstGeom>
          <a:ln w="12700">
            <a:miter lim="400000"/>
          </a:ln>
        </p:spPr>
      </p:pic>
      <p:sp>
        <p:nvSpPr>
          <p:cNvPr id="89" name="Topic"/>
          <p:cNvSpPr txBox="1"/>
          <p:nvPr>
            <p:ph type="body" sz="quarter" idx="21"/>
          </p:nvPr>
        </p:nvSpPr>
        <p:spPr>
          <a:xfrm>
            <a:off x="286467" y="291488"/>
            <a:ext cx="12431866" cy="780158"/>
          </a:xfrm>
          <a:prstGeom prst="rect">
            <a:avLst/>
          </a:prstGeom>
        </p:spPr>
        <p:txBody>
          <a:bodyPr anchor="ctr">
            <a:spAutoFit/>
          </a:bodyPr>
          <a:lstStyle>
            <a:lvl1pPr>
              <a:defRPr sz="4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Topic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83830-20-white.png" descr="83830-20-whi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9723" y="9064756"/>
            <a:ext cx="635001" cy="635001"/>
          </a:xfrm>
          <a:prstGeom prst="rect">
            <a:avLst/>
          </a:prstGeom>
          <a:ln w="12700">
            <a:miter lim="400000"/>
          </a:ln>
        </p:spPr>
      </p:pic>
      <p:sp>
        <p:nvSpPr>
          <p:cNvPr id="97" name="Rectangle"/>
          <p:cNvSpPr/>
          <p:nvPr/>
        </p:nvSpPr>
        <p:spPr>
          <a:xfrm>
            <a:off x="-8467" y="8807912"/>
            <a:ext cx="13021735" cy="1011239"/>
          </a:xfrm>
          <a:prstGeom prst="rect">
            <a:avLst/>
          </a:prstGeom>
          <a:solidFill>
            <a:srgbClr val="D00027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98" name="Microservices…"/>
          <p:cNvSpPr txBox="1"/>
          <p:nvPr/>
        </p:nvSpPr>
        <p:spPr>
          <a:xfrm>
            <a:off x="4513289" y="8996031"/>
            <a:ext cx="7624330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/>
          <a:p>
            <a:pPr algn="r">
              <a:defRPr sz="1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Microservices</a:t>
            </a:r>
          </a:p>
          <a:p>
            <a:pPr algn="r">
              <a:defRPr sz="1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800">
                <a:latin typeface="+mj-lt"/>
                <a:ea typeface="+mj-ea"/>
                <a:cs typeface="+mj-cs"/>
                <a:sym typeface="Helvetica"/>
              </a:rPr>
              <a:t>©</a:t>
            </a:r>
            <a:r>
              <a:t> 2017 - 2018 Siam Chamnankit Company Limited. All rights reserved.</a:t>
            </a:r>
          </a:p>
        </p:txBody>
      </p:sp>
      <p:sp>
        <p:nvSpPr>
          <p:cNvPr id="99" name="Slide Number"/>
          <p:cNvSpPr txBox="1"/>
          <p:nvPr>
            <p:ph type="sldNum" sz="quarter" idx="2"/>
          </p:nvPr>
        </p:nvSpPr>
        <p:spPr>
          <a:xfrm>
            <a:off x="12273654" y="9089917"/>
            <a:ext cx="467458" cy="459514"/>
          </a:xfrm>
          <a:prstGeom prst="rect">
            <a:avLst/>
          </a:prstGeom>
        </p:spPr>
        <p:txBody>
          <a:bodyPr/>
          <a:lstStyle>
            <a:lvl1pPr>
              <a:defRPr b="1" sz="2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100" name="sck-only-logo-white.png" descr="sck-only-logo-whit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8428" y="8899228"/>
            <a:ext cx="1521839" cy="724143"/>
          </a:xfrm>
          <a:prstGeom prst="rect">
            <a:avLst/>
          </a:prstGeom>
          <a:ln w="12700">
            <a:miter lim="400000"/>
          </a:ln>
        </p:spPr>
      </p:pic>
      <p:sp>
        <p:nvSpPr>
          <p:cNvPr id="101" name="Topic"/>
          <p:cNvSpPr txBox="1"/>
          <p:nvPr>
            <p:ph type="body" sz="quarter" idx="21"/>
          </p:nvPr>
        </p:nvSpPr>
        <p:spPr>
          <a:xfrm>
            <a:off x="286467" y="291488"/>
            <a:ext cx="12431866" cy="780158"/>
          </a:xfrm>
          <a:prstGeom prst="rect">
            <a:avLst/>
          </a:prstGeom>
        </p:spPr>
        <p:txBody>
          <a:bodyPr anchor="ctr">
            <a:spAutoFit/>
          </a:bodyPr>
          <a:lstStyle>
            <a:lvl1pPr>
              <a:defRPr sz="4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Topic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83830-20-white.png" descr="83830-20-whi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9723" y="9064756"/>
            <a:ext cx="635001" cy="635001"/>
          </a:xfrm>
          <a:prstGeom prst="rect">
            <a:avLst/>
          </a:prstGeom>
          <a:ln w="12700">
            <a:miter lim="400000"/>
          </a:ln>
        </p:spPr>
      </p:pic>
      <p:sp>
        <p:nvSpPr>
          <p:cNvPr id="109" name="Rectangle"/>
          <p:cNvSpPr/>
          <p:nvPr/>
        </p:nvSpPr>
        <p:spPr>
          <a:xfrm>
            <a:off x="-8467" y="8807912"/>
            <a:ext cx="13021735" cy="1011239"/>
          </a:xfrm>
          <a:prstGeom prst="rect">
            <a:avLst/>
          </a:prstGeom>
          <a:solidFill>
            <a:srgbClr val="D00027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10" name="Microservices…"/>
          <p:cNvSpPr txBox="1"/>
          <p:nvPr/>
        </p:nvSpPr>
        <p:spPr>
          <a:xfrm>
            <a:off x="4513289" y="8996031"/>
            <a:ext cx="7624330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/>
          <a:p>
            <a:pPr algn="r">
              <a:defRPr sz="1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Microservices</a:t>
            </a:r>
          </a:p>
          <a:p>
            <a:pPr algn="r">
              <a:defRPr sz="1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800">
                <a:latin typeface="+mj-lt"/>
                <a:ea typeface="+mj-ea"/>
                <a:cs typeface="+mj-cs"/>
                <a:sym typeface="Helvetica"/>
              </a:rPr>
              <a:t>©</a:t>
            </a:r>
            <a:r>
              <a:t> 2017 - 2018 Siam Chamnankit Company Limited. All rights reserved.</a:t>
            </a:r>
          </a:p>
        </p:txBody>
      </p:sp>
      <p:sp>
        <p:nvSpPr>
          <p:cNvPr id="111" name="Slide Number"/>
          <p:cNvSpPr txBox="1"/>
          <p:nvPr>
            <p:ph type="sldNum" sz="quarter" idx="2"/>
          </p:nvPr>
        </p:nvSpPr>
        <p:spPr>
          <a:xfrm>
            <a:off x="12273654" y="9089917"/>
            <a:ext cx="467458" cy="459514"/>
          </a:xfrm>
          <a:prstGeom prst="rect">
            <a:avLst/>
          </a:prstGeom>
        </p:spPr>
        <p:txBody>
          <a:bodyPr/>
          <a:lstStyle>
            <a:lvl1pPr>
              <a:defRPr b="1" sz="2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112" name="sck-only-logo-white.png" descr="sck-only-logo-whit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8428" y="8899228"/>
            <a:ext cx="1521839" cy="724143"/>
          </a:xfrm>
          <a:prstGeom prst="rect">
            <a:avLst/>
          </a:prstGeom>
          <a:ln w="12700">
            <a:miter lim="400000"/>
          </a:ln>
        </p:spPr>
      </p:pic>
      <p:sp>
        <p:nvSpPr>
          <p:cNvPr id="113" name="Topic"/>
          <p:cNvSpPr txBox="1"/>
          <p:nvPr>
            <p:ph type="body" sz="quarter" idx="21"/>
          </p:nvPr>
        </p:nvSpPr>
        <p:spPr>
          <a:xfrm>
            <a:off x="286467" y="291488"/>
            <a:ext cx="12431866" cy="780158"/>
          </a:xfrm>
          <a:prstGeom prst="rect">
            <a:avLst/>
          </a:prstGeom>
        </p:spPr>
        <p:txBody>
          <a:bodyPr anchor="ctr">
            <a:spAutoFit/>
          </a:bodyPr>
          <a:lstStyle>
            <a:lvl1pPr>
              <a:defRPr sz="4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Topic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slideLayout" Target="../slideLayouts/slideLayout1.xml"/><Relationship Id="rId6" Type="http://schemas.openxmlformats.org/officeDocument/2006/relationships/slideLayout" Target="../slideLayouts/slideLayout2.xml"/><Relationship Id="rId7" Type="http://schemas.openxmlformats.org/officeDocument/2006/relationships/slideLayout" Target="../slideLayouts/slideLayout3.xml"/><Relationship Id="rId8" Type="http://schemas.openxmlformats.org/officeDocument/2006/relationships/slideLayout" Target="../slideLayouts/slideLayout4.xml"/><Relationship Id="rId9" Type="http://schemas.openxmlformats.org/officeDocument/2006/relationships/slideLayout" Target="../slideLayouts/slideLayout5.xml"/><Relationship Id="rId10" Type="http://schemas.openxmlformats.org/officeDocument/2006/relationships/slideLayout" Target="../slideLayouts/slideLayout6.xml"/><Relationship Id="rId11" Type="http://schemas.openxmlformats.org/officeDocument/2006/relationships/slideLayout" Target="../slideLayouts/slideLayout7.xml"/><Relationship Id="rId12" Type="http://schemas.openxmlformats.org/officeDocument/2006/relationships/slideLayout" Target="../slideLayouts/slideLayout8.xml"/><Relationship Id="rId13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0.xml"/><Relationship Id="rId15" Type="http://schemas.openxmlformats.org/officeDocument/2006/relationships/slideLayout" Target="../slideLayouts/slideLayout11.xml"/><Relationship Id="rId16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4.xml"/><Relationship Id="rId19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83830-20-white.png" descr="83830-20-whi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9723" y="9064756"/>
            <a:ext cx="635001" cy="635001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Rectangle"/>
          <p:cNvSpPr/>
          <p:nvPr/>
        </p:nvSpPr>
        <p:spPr>
          <a:xfrm>
            <a:off x="-8467" y="-25400"/>
            <a:ext cx="13021735" cy="8833313"/>
          </a:xfrm>
          <a:prstGeom prst="rect">
            <a:avLst/>
          </a:prstGeom>
          <a:solidFill>
            <a:srgbClr val="D00027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4" name="Line"/>
          <p:cNvSpPr/>
          <p:nvPr/>
        </p:nvSpPr>
        <p:spPr>
          <a:xfrm flipV="1">
            <a:off x="4461933" y="-49909"/>
            <a:ext cx="1" cy="8882330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pic>
        <p:nvPicPr>
          <p:cNvPr id="5" name="sck-only-logo-grey.png" descr="sck-only-logo-grey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6182" y="8920834"/>
            <a:ext cx="1519408" cy="722985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© 2017 - 2018 Siam Chamnankit Company Limited. All rights reserved."/>
          <p:cNvSpPr txBox="1"/>
          <p:nvPr/>
        </p:nvSpPr>
        <p:spPr>
          <a:xfrm>
            <a:off x="4513289" y="8996031"/>
            <a:ext cx="8177772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/>
          <a:p>
            <a:pPr algn="r">
              <a:defRPr sz="1500">
                <a:solidFill>
                  <a:srgbClr val="A0A0A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800">
                <a:latin typeface="+mj-lt"/>
                <a:ea typeface="+mj-ea"/>
                <a:cs typeface="+mj-cs"/>
                <a:sym typeface="Helvetica"/>
              </a:rPr>
              <a:t>©</a:t>
            </a:r>
            <a:r>
              <a:t> 2017 - 2018 Siam Chamnankit Company Limited. All rights reserved.</a:t>
            </a:r>
          </a:p>
        </p:txBody>
      </p:sp>
      <p:pic>
        <p:nvPicPr>
          <p:cNvPr id="7" name="sck-only-text-black.png" descr="sck-only-text-black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72838" y="379308"/>
            <a:ext cx="3117600" cy="1410715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Title Text"/>
          <p:cNvSpPr txBox="1"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/>
          <a:lstStyle/>
          <a:p>
            <a:pPr/>
            <a:r>
              <a:t>Title Text</a:t>
            </a:r>
          </a:p>
        </p:txBody>
      </p:sp>
      <p:sp>
        <p:nvSpPr>
          <p:cNvPr id="9" name="Body Level One…"/>
          <p:cNvSpPr txBox="1"/>
          <p:nvPr>
            <p:ph type="body" idx="1"/>
          </p:nvPr>
        </p:nvSpPr>
        <p:spPr>
          <a:xfrm>
            <a:off x="1270000" y="5029200"/>
            <a:ext cx="10464800" cy="22067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" name="Slide Number"/>
          <p:cNvSpPr txBox="1"/>
          <p:nvPr>
            <p:ph type="sldNum" sz="quarter" idx="2"/>
          </p:nvPr>
        </p:nvSpPr>
        <p:spPr>
          <a:xfrm>
            <a:off x="6324600" y="9258300"/>
            <a:ext cx="342900" cy="3683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5"/>
    <p:sldLayoutId id="2147483650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  <p:sldLayoutId id="2147483660" r:id="rId16"/>
    <p:sldLayoutId id="2147483661" r:id="rId17"/>
    <p:sldLayoutId id="2147483662" r:id="rId18"/>
    <p:sldLayoutId id="2147483663" r:id="rId19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Gill Sans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Gill Sans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Gill Sans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Gill Sans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Gill Sans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Gill Sans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Gill Sans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Gill Sans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Gill Sans"/>
        </a:defRPr>
      </a:lvl9pPr>
    </p:titleStyle>
    <p:body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1600" u="none">
          <a:solidFill>
            <a:srgbClr val="FFFFFF"/>
          </a:solidFill>
          <a:uFillTx/>
          <a:latin typeface="+mj-lt"/>
          <a:ea typeface="+mj-ea"/>
          <a:cs typeface="+mj-cs"/>
          <a:sym typeface="Helvetica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1600" u="none">
          <a:solidFill>
            <a:srgbClr val="FFFFFF"/>
          </a:solidFill>
          <a:uFillTx/>
          <a:latin typeface="+mj-lt"/>
          <a:ea typeface="+mj-ea"/>
          <a:cs typeface="+mj-cs"/>
          <a:sym typeface="Helvetica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1600" u="none">
          <a:solidFill>
            <a:srgbClr val="FFFFFF"/>
          </a:solidFill>
          <a:uFillTx/>
          <a:latin typeface="+mj-lt"/>
          <a:ea typeface="+mj-ea"/>
          <a:cs typeface="+mj-cs"/>
          <a:sym typeface="Helvetica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1600" u="none">
          <a:solidFill>
            <a:srgbClr val="FFFFFF"/>
          </a:solidFill>
          <a:uFillTx/>
          <a:latin typeface="+mj-lt"/>
          <a:ea typeface="+mj-ea"/>
          <a:cs typeface="+mj-cs"/>
          <a:sym typeface="Helvetica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1600" u="none">
          <a:solidFill>
            <a:srgbClr val="FFFFFF"/>
          </a:solidFill>
          <a:uFillTx/>
          <a:latin typeface="+mj-lt"/>
          <a:ea typeface="+mj-ea"/>
          <a:cs typeface="+mj-cs"/>
          <a:sym typeface="Helvetica"/>
        </a:defRPr>
      </a:lvl5pPr>
      <a:lvl6pPr marL="0" marR="0" indent="355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1600" u="none">
          <a:solidFill>
            <a:srgbClr val="FFFFFF"/>
          </a:solidFill>
          <a:uFillTx/>
          <a:latin typeface="+mj-lt"/>
          <a:ea typeface="+mj-ea"/>
          <a:cs typeface="+mj-cs"/>
          <a:sym typeface="Helvetica"/>
        </a:defRPr>
      </a:lvl6pPr>
      <a:lvl7pPr marL="0" marR="0" indent="711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1600" u="none">
          <a:solidFill>
            <a:srgbClr val="FFFFFF"/>
          </a:solidFill>
          <a:uFillTx/>
          <a:latin typeface="+mj-lt"/>
          <a:ea typeface="+mj-ea"/>
          <a:cs typeface="+mj-cs"/>
          <a:sym typeface="Helvetica"/>
        </a:defRPr>
      </a:lvl7pPr>
      <a:lvl8pPr marL="0" marR="0" indent="1066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1600" u="none">
          <a:solidFill>
            <a:srgbClr val="FFFFFF"/>
          </a:solidFill>
          <a:uFillTx/>
          <a:latin typeface="+mj-lt"/>
          <a:ea typeface="+mj-ea"/>
          <a:cs typeface="+mj-cs"/>
          <a:sym typeface="Helvetica"/>
        </a:defRPr>
      </a:lvl8pPr>
      <a:lvl9pPr marL="0" marR="0" indent="1422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1600" u="none">
          <a:solidFill>
            <a:srgbClr val="FFFFFF"/>
          </a:solidFill>
          <a:uFillTx/>
          <a:latin typeface="+mj-lt"/>
          <a:ea typeface="+mj-ea"/>
          <a:cs typeface="+mj-cs"/>
          <a:sym typeface="Helvetica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jpeg"/></Relationships>

</file>

<file path=ppt/slides/_rels/slide10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0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.tif"/></Relationships>

</file>

<file path=ppt/slides/_rels/slide10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.tif"/></Relationships>

</file>

<file path=ppt/slides/_rels/slide10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0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0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0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.tif"/></Relationships>

</file>

<file path=ppt/slides/_rels/slide10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2.png"/></Relationships>

</file>

<file path=ppt/slides/_rels/slide10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2.png"/></Relationships>

</file>

<file path=ppt/slides/_rels/slide10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tif"/></Relationships>

</file>

<file path=ppt/slides/_rels/slide1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3.tif"/></Relationships>

</file>

<file path=ppt/slides/_rels/slide1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4.tif"/></Relationships>

</file>

<file path=ppt/slides/_rels/slide1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.tif"/></Relationships>

</file>

<file path=ppt/slides/_rels/slide1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6.tif"/></Relationships>

</file>

<file path=ppt/slides/_rels/slide1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3.png"/></Relationships>

</file>

<file path=ppt/slides/_rels/slide1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4.png"/></Relationships>

</file>

<file path=ppt/slides/_rels/slide1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5.png"/></Relationships>

</file>

<file path=ppt/slides/_rels/slide1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6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.png"/></Relationships>

</file>

<file path=ppt/slides/_rels/slide1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7.png"/></Relationships>

</file>

<file path=ppt/slides/_rels/slide1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8.png"/></Relationships>

</file>

<file path=ppt/slides/_rels/slide1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9.png"/></Relationships>

</file>

<file path=ppt/slides/_rels/slide1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7.tif"/></Relationships>

</file>

<file path=ppt/slides/_rels/slide1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0.png"/></Relationships>

</file>

<file path=ppt/slides/_rels/slide1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1.png"/></Relationships>

</file>

<file path=ppt/slides/_rels/slide1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2.png"/></Relationships>

</file>

<file path=ppt/slides/_rels/slide1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3.png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4.png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.png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6.png"/></Relationships>
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tif"/></Relationships>
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tif"/></Relationships>
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png"/></Relationships>
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7.png"/></Relationships>

</file>

<file path=ppt/slides/_rels/slide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5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8.png"/></Relationships>

</file>

<file path=ppt/slides/_rels/slide5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.png"/></Relationships>
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6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6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6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6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6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6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6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6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6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tif"/></Relationships>

</file>

<file path=ppt/slides/_rels/slide7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7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7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9.png"/></Relationships>

</file>

<file path=ppt/slides/_rels/slide7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7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0.png"/></Relationships>

</file>

<file path=ppt/slides/_rels/slide7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7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7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7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7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tif"/></Relationships>

</file>

<file path=ppt/slides/_rels/slide8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8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8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8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tif"/></Relationships>

</file>

<file path=ppt/slides/_rels/slide8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1.png"/></Relationships>

</file>

<file path=ppt/slides/_rels/slide8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1.png"/></Relationships>

</file>

<file path=ppt/slides/_rels/slide8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1.png"/></Relationships>

</file>

<file path=ppt/slides/_rels/slide8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8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8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9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tif"/></Relationships>

</file>

<file path=ppt/slides/_rels/slide9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9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9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tif"/></Relationships>

</file>

<file path=ppt/slides/_rels/slide9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.tif"/></Relationships>

</file>

<file path=ppt/slides/_rels/slide9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.tif"/></Relationships>

</file>

<file path=ppt/slides/_rels/slide9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9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9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9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lide Number"/>
          <p:cNvSpPr txBox="1"/>
          <p:nvPr>
            <p:ph type="sldNum" sz="quarter" idx="2"/>
          </p:nvPr>
        </p:nvSpPr>
        <p:spPr>
          <a:xfrm>
            <a:off x="12361943" y="9089917"/>
            <a:ext cx="290880" cy="45951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95" name="Course MongoDB"/>
          <p:cNvSpPr txBox="1"/>
          <p:nvPr/>
        </p:nvSpPr>
        <p:spPr>
          <a:xfrm>
            <a:off x="286467" y="3778349"/>
            <a:ext cx="12431866" cy="10148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6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Course MongoDB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45" name="NoSQL World"/>
          <p:cNvSpPr txBox="1"/>
          <p:nvPr>
            <p:ph type="body" idx="21"/>
          </p:nvPr>
        </p:nvSpPr>
        <p:spPr>
          <a:xfrm>
            <a:off x="0" y="222095"/>
            <a:ext cx="13004801" cy="1014811"/>
          </a:xfrm>
          <a:prstGeom prst="rect">
            <a:avLst/>
          </a:prstGeom>
        </p:spPr>
        <p:txBody>
          <a:bodyPr/>
          <a:lstStyle>
            <a:lvl1pPr>
              <a:defRPr sz="6400"/>
            </a:lvl1pPr>
          </a:lstStyle>
          <a:p>
            <a:pPr/>
            <a:r>
              <a:t>NoSQL World</a:t>
            </a:r>
          </a:p>
        </p:txBody>
      </p:sp>
      <p:pic>
        <p:nvPicPr>
          <p:cNvPr id="246" name="nosql-database-family.jpg" descr="nosql-database-family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40860" y="1536830"/>
            <a:ext cx="8923080" cy="697115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Slide Number"/>
          <p:cNvSpPr txBox="1"/>
          <p:nvPr>
            <p:ph type="sldNum" sz="quarter" idx="2"/>
          </p:nvPr>
        </p:nvSpPr>
        <p:spPr>
          <a:xfrm>
            <a:off x="12185365" y="9089917"/>
            <a:ext cx="644036" cy="45951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811" name="Targeted vs Scatter gather query"/>
          <p:cNvSpPr txBox="1"/>
          <p:nvPr>
            <p:ph type="body" idx="21"/>
          </p:nvPr>
        </p:nvSpPr>
        <p:spPr>
          <a:xfrm>
            <a:off x="0" y="207014"/>
            <a:ext cx="13004801" cy="1014810"/>
          </a:xfrm>
          <a:prstGeom prst="rect">
            <a:avLst/>
          </a:prstGeom>
        </p:spPr>
        <p:txBody>
          <a:bodyPr/>
          <a:lstStyle>
            <a:lvl1pPr>
              <a:defRPr sz="6400"/>
            </a:lvl1pPr>
          </a:lstStyle>
          <a:p>
            <a:pPr/>
            <a:r>
              <a:t>Targeted vs Scatter gather query</a:t>
            </a:r>
          </a:p>
        </p:txBody>
      </p:sp>
      <p:sp>
        <p:nvSpPr>
          <p:cNvPr id="812" name="Without shard key, the mongos must perform a scatter-gather query"/>
          <p:cNvSpPr txBox="1"/>
          <p:nvPr/>
        </p:nvSpPr>
        <p:spPr>
          <a:xfrm>
            <a:off x="-16735" y="2486471"/>
            <a:ext cx="13021735" cy="14786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4800">
                <a:latin typeface="Arial"/>
                <a:ea typeface="Arial"/>
                <a:cs typeface="Arial"/>
                <a:sym typeface="Arial"/>
              </a:defRPr>
            </a:pPr>
            <a:r>
              <a:t>Without shard key, the mongos must perform a </a:t>
            </a:r>
            <a:r>
              <a:rPr b="1"/>
              <a:t>scatter-gather query</a:t>
            </a:r>
          </a:p>
        </p:txBody>
      </p:sp>
      <p:sp>
        <p:nvSpPr>
          <p:cNvPr id="813" name="Targeted queries requires the shard key"/>
          <p:cNvSpPr txBox="1"/>
          <p:nvPr/>
        </p:nvSpPr>
        <p:spPr>
          <a:xfrm>
            <a:off x="-778" y="1690461"/>
            <a:ext cx="12989822" cy="7801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4800">
                <a:latin typeface="Arial"/>
                <a:ea typeface="Arial"/>
                <a:cs typeface="Arial"/>
                <a:sym typeface="Arial"/>
              </a:defRPr>
            </a:pPr>
            <a:r>
              <a:rPr b="1"/>
              <a:t>Targeted queries</a:t>
            </a:r>
            <a:r>
              <a:t> requires the shard key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Slide Number"/>
          <p:cNvSpPr txBox="1"/>
          <p:nvPr>
            <p:ph type="sldNum" sz="quarter" idx="2"/>
          </p:nvPr>
        </p:nvSpPr>
        <p:spPr>
          <a:xfrm>
            <a:off x="12185365" y="9089917"/>
            <a:ext cx="644036" cy="45951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816" name="Targeted query"/>
          <p:cNvSpPr txBox="1"/>
          <p:nvPr>
            <p:ph type="body" idx="21"/>
          </p:nvPr>
        </p:nvSpPr>
        <p:spPr>
          <a:xfrm>
            <a:off x="0" y="207014"/>
            <a:ext cx="13004801" cy="1014810"/>
          </a:xfrm>
          <a:prstGeom prst="rect">
            <a:avLst/>
          </a:prstGeom>
        </p:spPr>
        <p:txBody>
          <a:bodyPr/>
          <a:lstStyle>
            <a:lvl1pPr>
              <a:defRPr sz="6400"/>
            </a:lvl1pPr>
          </a:lstStyle>
          <a:p>
            <a:pPr/>
            <a:r>
              <a:t>Targeted query</a:t>
            </a:r>
          </a:p>
        </p:txBody>
      </p:sp>
      <p:pic>
        <p:nvPicPr>
          <p:cNvPr id="81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79456" y="1510044"/>
            <a:ext cx="10445888" cy="6490502"/>
          </a:xfrm>
          <a:prstGeom prst="rect">
            <a:avLst/>
          </a:prstGeom>
          <a:ln w="12700">
            <a:miter lim="400000"/>
          </a:ln>
        </p:spPr>
      </p:pic>
      <p:sp>
        <p:nvSpPr>
          <p:cNvPr id="818" name="Rectangle"/>
          <p:cNvSpPr/>
          <p:nvPr/>
        </p:nvSpPr>
        <p:spPr>
          <a:xfrm>
            <a:off x="4653719" y="1285528"/>
            <a:ext cx="5758622" cy="960439"/>
          </a:xfrm>
          <a:prstGeom prst="rect">
            <a:avLst/>
          </a:prstGeom>
          <a:ln w="508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819" name="Shard key"/>
          <p:cNvSpPr txBox="1"/>
          <p:nvPr/>
        </p:nvSpPr>
        <p:spPr>
          <a:xfrm>
            <a:off x="6382667" y="2284270"/>
            <a:ext cx="2515904" cy="6937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Shard key</a:t>
            </a:r>
          </a:p>
        </p:txBody>
      </p:sp>
      <p:sp>
        <p:nvSpPr>
          <p:cNvPr id="820" name="Rectangle"/>
          <p:cNvSpPr/>
          <p:nvPr/>
        </p:nvSpPr>
        <p:spPr>
          <a:xfrm>
            <a:off x="8359591" y="5412747"/>
            <a:ext cx="3402387" cy="574129"/>
          </a:xfrm>
          <a:prstGeom prst="rect">
            <a:avLst/>
          </a:prstGeom>
          <a:ln w="508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821" name="Line"/>
          <p:cNvSpPr/>
          <p:nvPr/>
        </p:nvSpPr>
        <p:spPr>
          <a:xfrm flipH="1">
            <a:off x="3956105" y="5398542"/>
            <a:ext cx="3099457" cy="1744902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Slide Number"/>
          <p:cNvSpPr txBox="1"/>
          <p:nvPr>
            <p:ph type="sldNum" sz="quarter" idx="2"/>
          </p:nvPr>
        </p:nvSpPr>
        <p:spPr>
          <a:xfrm>
            <a:off x="12185365" y="9089917"/>
            <a:ext cx="644036" cy="45951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824" name="Scatter gather query"/>
          <p:cNvSpPr txBox="1"/>
          <p:nvPr>
            <p:ph type="body" idx="21"/>
          </p:nvPr>
        </p:nvSpPr>
        <p:spPr>
          <a:xfrm>
            <a:off x="0" y="207014"/>
            <a:ext cx="13004801" cy="1014810"/>
          </a:xfrm>
          <a:prstGeom prst="rect">
            <a:avLst/>
          </a:prstGeom>
        </p:spPr>
        <p:txBody>
          <a:bodyPr/>
          <a:lstStyle>
            <a:lvl1pPr>
              <a:defRPr sz="6400"/>
            </a:lvl1pPr>
          </a:lstStyle>
          <a:p>
            <a:pPr/>
            <a:r>
              <a:t>Scatter gather query</a:t>
            </a:r>
          </a:p>
        </p:txBody>
      </p:sp>
      <p:pic>
        <p:nvPicPr>
          <p:cNvPr id="82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79456" y="1510044"/>
            <a:ext cx="10445888" cy="6490502"/>
          </a:xfrm>
          <a:prstGeom prst="rect">
            <a:avLst/>
          </a:prstGeom>
          <a:ln w="12700">
            <a:miter lim="400000"/>
          </a:ln>
        </p:spPr>
      </p:pic>
      <p:sp>
        <p:nvSpPr>
          <p:cNvPr id="826" name="Rectangle"/>
          <p:cNvSpPr/>
          <p:nvPr/>
        </p:nvSpPr>
        <p:spPr>
          <a:xfrm>
            <a:off x="4653719" y="1285528"/>
            <a:ext cx="5758622" cy="960439"/>
          </a:xfrm>
          <a:prstGeom prst="rect">
            <a:avLst/>
          </a:prstGeom>
          <a:ln w="508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827" name="No Shard key"/>
          <p:cNvSpPr txBox="1"/>
          <p:nvPr/>
        </p:nvSpPr>
        <p:spPr>
          <a:xfrm>
            <a:off x="5967641" y="2284270"/>
            <a:ext cx="3345955" cy="6937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No Shard key</a:t>
            </a:r>
          </a:p>
        </p:txBody>
      </p:sp>
      <p:sp>
        <p:nvSpPr>
          <p:cNvPr id="828" name="Line"/>
          <p:cNvSpPr/>
          <p:nvPr/>
        </p:nvSpPr>
        <p:spPr>
          <a:xfrm flipH="1">
            <a:off x="3956105" y="5398542"/>
            <a:ext cx="3099457" cy="1744902"/>
          </a:xfrm>
          <a:prstGeom prst="line">
            <a:avLst/>
          </a:prstGeom>
          <a:ln w="381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829" name="Line"/>
          <p:cNvSpPr/>
          <p:nvPr/>
        </p:nvSpPr>
        <p:spPr>
          <a:xfrm flipH="1">
            <a:off x="4050568" y="4900790"/>
            <a:ext cx="2919877" cy="1"/>
          </a:xfrm>
          <a:prstGeom prst="line">
            <a:avLst/>
          </a:prstGeom>
          <a:ln w="381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830" name="Line"/>
          <p:cNvSpPr/>
          <p:nvPr/>
        </p:nvSpPr>
        <p:spPr>
          <a:xfrm flipH="1" flipV="1">
            <a:off x="3911929" y="2679991"/>
            <a:ext cx="3186509" cy="2041188"/>
          </a:xfrm>
          <a:prstGeom prst="line">
            <a:avLst/>
          </a:prstGeom>
          <a:ln w="381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Slide Number"/>
          <p:cNvSpPr txBox="1"/>
          <p:nvPr>
            <p:ph type="sldNum" sz="quarter" idx="2"/>
          </p:nvPr>
        </p:nvSpPr>
        <p:spPr>
          <a:xfrm>
            <a:off x="12185365" y="9089917"/>
            <a:ext cx="644036" cy="45951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833" name="Workshop"/>
          <p:cNvSpPr txBox="1"/>
          <p:nvPr/>
        </p:nvSpPr>
        <p:spPr>
          <a:xfrm>
            <a:off x="286467" y="3216722"/>
            <a:ext cx="12431866" cy="10148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6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Workshop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Slide Number"/>
          <p:cNvSpPr txBox="1"/>
          <p:nvPr>
            <p:ph type="sldNum" sz="quarter" idx="2"/>
          </p:nvPr>
        </p:nvSpPr>
        <p:spPr>
          <a:xfrm>
            <a:off x="12185365" y="9089917"/>
            <a:ext cx="644036" cy="45951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836" name="Security"/>
          <p:cNvSpPr txBox="1"/>
          <p:nvPr/>
        </p:nvSpPr>
        <p:spPr>
          <a:xfrm>
            <a:off x="286467" y="3216722"/>
            <a:ext cx="12431866" cy="10148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6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Security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Slide Number"/>
          <p:cNvSpPr txBox="1"/>
          <p:nvPr>
            <p:ph type="sldNum" sz="quarter" idx="2"/>
          </p:nvPr>
        </p:nvSpPr>
        <p:spPr>
          <a:xfrm>
            <a:off x="12185365" y="9089917"/>
            <a:ext cx="644036" cy="45951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839" name="Security in MongoDB"/>
          <p:cNvSpPr txBox="1"/>
          <p:nvPr>
            <p:ph type="body" idx="21"/>
          </p:nvPr>
        </p:nvSpPr>
        <p:spPr>
          <a:xfrm>
            <a:off x="0" y="207014"/>
            <a:ext cx="13004801" cy="1014810"/>
          </a:xfrm>
          <a:prstGeom prst="rect">
            <a:avLst/>
          </a:prstGeom>
        </p:spPr>
        <p:txBody>
          <a:bodyPr/>
          <a:lstStyle>
            <a:lvl1pPr>
              <a:defRPr sz="6400"/>
            </a:lvl1pPr>
          </a:lstStyle>
          <a:p>
            <a:pPr/>
            <a:r>
              <a:t>Security in MongoDB</a:t>
            </a:r>
          </a:p>
        </p:txBody>
      </p:sp>
      <p:sp>
        <p:nvSpPr>
          <p:cNvPr id="840" name="Role-Based Access Control (RBAC)"/>
          <p:cNvSpPr txBox="1"/>
          <p:nvPr/>
        </p:nvSpPr>
        <p:spPr>
          <a:xfrm>
            <a:off x="-16735" y="2422954"/>
            <a:ext cx="13021735" cy="7801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Role-Based Access Control (RBAC)</a:t>
            </a:r>
          </a:p>
        </p:txBody>
      </p:sp>
      <p:sp>
        <p:nvSpPr>
          <p:cNvPr id="841" name="User authentication"/>
          <p:cNvSpPr txBox="1"/>
          <p:nvPr/>
        </p:nvSpPr>
        <p:spPr>
          <a:xfrm>
            <a:off x="-778" y="1690461"/>
            <a:ext cx="12989822" cy="7801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User authentication</a:t>
            </a:r>
          </a:p>
        </p:txBody>
      </p:sp>
      <p:sp>
        <p:nvSpPr>
          <p:cNvPr id="842" name="Internal communication authentication"/>
          <p:cNvSpPr txBox="1"/>
          <p:nvPr/>
        </p:nvSpPr>
        <p:spPr>
          <a:xfrm>
            <a:off x="-8468" y="3160181"/>
            <a:ext cx="13021735" cy="7801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Internal communication authentication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Slide Number"/>
          <p:cNvSpPr txBox="1"/>
          <p:nvPr>
            <p:ph type="sldNum" sz="quarter" idx="2"/>
          </p:nvPr>
        </p:nvSpPr>
        <p:spPr>
          <a:xfrm>
            <a:off x="12185365" y="9089917"/>
            <a:ext cx="644036" cy="45951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845" name="Authentication vs Authorization"/>
          <p:cNvSpPr txBox="1"/>
          <p:nvPr>
            <p:ph type="body" idx="21"/>
          </p:nvPr>
        </p:nvSpPr>
        <p:spPr>
          <a:xfrm>
            <a:off x="0" y="207014"/>
            <a:ext cx="13004801" cy="1014810"/>
          </a:xfrm>
          <a:prstGeom prst="rect">
            <a:avLst/>
          </a:prstGeom>
        </p:spPr>
        <p:txBody>
          <a:bodyPr/>
          <a:lstStyle>
            <a:lvl1pPr>
              <a:defRPr sz="6400"/>
            </a:lvl1pPr>
          </a:lstStyle>
          <a:p>
            <a:pPr/>
            <a:r>
              <a:t>Authentication vs Authorization</a:t>
            </a:r>
          </a:p>
        </p:txBody>
      </p:sp>
      <p:pic>
        <p:nvPicPr>
          <p:cNvPr id="84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95229" y="2254585"/>
            <a:ext cx="9814342" cy="552056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Slide Number"/>
          <p:cNvSpPr txBox="1"/>
          <p:nvPr>
            <p:ph type="sldNum" sz="quarter" idx="2"/>
          </p:nvPr>
        </p:nvSpPr>
        <p:spPr>
          <a:xfrm>
            <a:off x="12185365" y="9089917"/>
            <a:ext cx="644036" cy="45951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849" name="Working with MongoDB"/>
          <p:cNvSpPr txBox="1"/>
          <p:nvPr>
            <p:ph type="body" idx="21"/>
          </p:nvPr>
        </p:nvSpPr>
        <p:spPr>
          <a:xfrm>
            <a:off x="0" y="207014"/>
            <a:ext cx="13004801" cy="1014810"/>
          </a:xfrm>
          <a:prstGeom prst="rect">
            <a:avLst/>
          </a:prstGeom>
        </p:spPr>
        <p:txBody>
          <a:bodyPr/>
          <a:lstStyle>
            <a:lvl1pPr>
              <a:defRPr sz="6400"/>
            </a:lvl1pPr>
          </a:lstStyle>
          <a:p>
            <a:pPr/>
            <a:r>
              <a:t>Working with MongoDB</a:t>
            </a:r>
          </a:p>
        </p:txBody>
      </p:sp>
      <p:sp>
        <p:nvSpPr>
          <p:cNvPr id="850" name="Create user document"/>
          <p:cNvSpPr txBox="1"/>
          <p:nvPr/>
        </p:nvSpPr>
        <p:spPr>
          <a:xfrm>
            <a:off x="-778" y="1690461"/>
            <a:ext cx="12989822" cy="7801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Create user document</a:t>
            </a:r>
          </a:p>
        </p:txBody>
      </p:sp>
      <p:pic>
        <p:nvPicPr>
          <p:cNvPr id="851" name="Screen Shot 2564-11-15 at 17.03.14.png" descr="Screen Shot 2564-11-15 at 17.03.1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14600" y="3213100"/>
            <a:ext cx="7975600" cy="4775200"/>
          </a:xfrm>
          <a:prstGeom prst="rect">
            <a:avLst/>
          </a:prstGeom>
          <a:ln w="12700">
            <a:miter lim="400000"/>
          </a:ln>
        </p:spPr>
      </p:pic>
      <p:sp>
        <p:nvSpPr>
          <p:cNvPr id="852" name="Rounded Rectangle"/>
          <p:cNvSpPr/>
          <p:nvPr/>
        </p:nvSpPr>
        <p:spPr>
          <a:xfrm>
            <a:off x="3487487" y="4093979"/>
            <a:ext cx="3896921" cy="1085382"/>
          </a:xfrm>
          <a:prstGeom prst="roundRect">
            <a:avLst>
              <a:gd name="adj" fmla="val 17551"/>
            </a:avLst>
          </a:prstGeom>
          <a:ln w="508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Slide Number"/>
          <p:cNvSpPr txBox="1"/>
          <p:nvPr>
            <p:ph type="sldNum" sz="quarter" idx="2"/>
          </p:nvPr>
        </p:nvSpPr>
        <p:spPr>
          <a:xfrm>
            <a:off x="12185365" y="9089917"/>
            <a:ext cx="644036" cy="45951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855" name="Working with MongoDB"/>
          <p:cNvSpPr txBox="1"/>
          <p:nvPr>
            <p:ph type="body" idx="21"/>
          </p:nvPr>
        </p:nvSpPr>
        <p:spPr>
          <a:xfrm>
            <a:off x="0" y="207014"/>
            <a:ext cx="13004801" cy="1014810"/>
          </a:xfrm>
          <a:prstGeom prst="rect">
            <a:avLst/>
          </a:prstGeom>
        </p:spPr>
        <p:txBody>
          <a:bodyPr/>
          <a:lstStyle>
            <a:lvl1pPr>
              <a:defRPr sz="6400"/>
            </a:lvl1pPr>
          </a:lstStyle>
          <a:p>
            <a:pPr/>
            <a:r>
              <a:t>Working with MongoDB</a:t>
            </a:r>
          </a:p>
        </p:txBody>
      </p:sp>
      <p:sp>
        <p:nvSpPr>
          <p:cNvPr id="856" name="Create roles of user"/>
          <p:cNvSpPr txBox="1"/>
          <p:nvPr/>
        </p:nvSpPr>
        <p:spPr>
          <a:xfrm>
            <a:off x="-778" y="1690461"/>
            <a:ext cx="12989822" cy="7801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Create roles of user</a:t>
            </a:r>
          </a:p>
        </p:txBody>
      </p:sp>
      <p:pic>
        <p:nvPicPr>
          <p:cNvPr id="857" name="Screen Shot 2564-11-15 at 17.03.14.png" descr="Screen Shot 2564-11-15 at 17.03.1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14600" y="3213100"/>
            <a:ext cx="7975600" cy="4775200"/>
          </a:xfrm>
          <a:prstGeom prst="rect">
            <a:avLst/>
          </a:prstGeom>
          <a:ln w="12700">
            <a:miter lim="400000"/>
          </a:ln>
        </p:spPr>
      </p:pic>
      <p:sp>
        <p:nvSpPr>
          <p:cNvPr id="858" name="Rounded Rectangle"/>
          <p:cNvSpPr/>
          <p:nvPr/>
        </p:nvSpPr>
        <p:spPr>
          <a:xfrm>
            <a:off x="3502269" y="5096574"/>
            <a:ext cx="6926230" cy="1942821"/>
          </a:xfrm>
          <a:prstGeom prst="roundRect">
            <a:avLst>
              <a:gd name="adj" fmla="val 9805"/>
            </a:avLst>
          </a:prstGeom>
          <a:ln w="508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Slide Number"/>
          <p:cNvSpPr txBox="1"/>
          <p:nvPr>
            <p:ph type="sldNum" sz="quarter" idx="2"/>
          </p:nvPr>
        </p:nvSpPr>
        <p:spPr>
          <a:xfrm>
            <a:off x="12185365" y="9089917"/>
            <a:ext cx="644036" cy="45951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861" name="Quality Assurance feedback"/>
          <p:cNvSpPr txBox="1"/>
          <p:nvPr>
            <p:ph type="body" idx="21"/>
          </p:nvPr>
        </p:nvSpPr>
        <p:spPr>
          <a:xfrm>
            <a:off x="0" y="207014"/>
            <a:ext cx="13004801" cy="1014810"/>
          </a:xfrm>
          <a:prstGeom prst="rect">
            <a:avLst/>
          </a:prstGeom>
        </p:spPr>
        <p:txBody>
          <a:bodyPr/>
          <a:lstStyle>
            <a:lvl1pPr>
              <a:defRPr sz="6400"/>
            </a:lvl1pPr>
          </a:lstStyle>
          <a:p>
            <a:pPr/>
            <a:r>
              <a:t>Quality Assurance feedback</a:t>
            </a:r>
          </a:p>
        </p:txBody>
      </p:sp>
      <p:sp>
        <p:nvSpPr>
          <p:cNvPr id="862" name="Database allows users to perform commands without authenticating first !!"/>
          <p:cNvSpPr txBox="1"/>
          <p:nvPr/>
        </p:nvSpPr>
        <p:spPr>
          <a:xfrm>
            <a:off x="-16735" y="2709333"/>
            <a:ext cx="13021735" cy="14786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Database allows users to perform commands without authenticating first !!</a:t>
            </a:r>
          </a:p>
        </p:txBody>
      </p:sp>
      <p:sp>
        <p:nvSpPr>
          <p:cNvPr id="863" name="Database is secure ?"/>
          <p:cNvSpPr txBox="1"/>
          <p:nvPr/>
        </p:nvSpPr>
        <p:spPr>
          <a:xfrm>
            <a:off x="-778" y="1690461"/>
            <a:ext cx="12989822" cy="7801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Database is secure ?</a:t>
            </a:r>
          </a:p>
        </p:txBody>
      </p:sp>
      <p:sp>
        <p:nvSpPr>
          <p:cNvPr id="864" name="Update configs"/>
          <p:cNvSpPr/>
          <p:nvPr/>
        </p:nvSpPr>
        <p:spPr>
          <a:xfrm>
            <a:off x="751896" y="5897675"/>
            <a:ext cx="2806447" cy="1520897"/>
          </a:xfrm>
          <a:prstGeom prst="rect">
            <a:avLst/>
          </a:prstGeom>
          <a:ln w="50800">
            <a:solidFill>
              <a:schemeClr val="accent2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Update configs</a:t>
            </a:r>
          </a:p>
        </p:txBody>
      </p:sp>
      <p:sp>
        <p:nvSpPr>
          <p:cNvPr id="865" name="Line"/>
          <p:cNvSpPr/>
          <p:nvPr/>
        </p:nvSpPr>
        <p:spPr>
          <a:xfrm>
            <a:off x="3576245" y="6673891"/>
            <a:ext cx="1423728" cy="1"/>
          </a:xfrm>
          <a:prstGeom prst="line">
            <a:avLst/>
          </a:prstGeom>
          <a:ln w="508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866" name="Shutdown"/>
          <p:cNvSpPr/>
          <p:nvPr/>
        </p:nvSpPr>
        <p:spPr>
          <a:xfrm>
            <a:off x="5017875" y="5897675"/>
            <a:ext cx="2806447" cy="1520897"/>
          </a:xfrm>
          <a:prstGeom prst="rect">
            <a:avLst/>
          </a:prstGeom>
          <a:ln w="50800">
            <a:solidFill>
              <a:schemeClr val="accent2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Shutdown</a:t>
            </a:r>
          </a:p>
        </p:txBody>
      </p:sp>
      <p:sp>
        <p:nvSpPr>
          <p:cNvPr id="867" name="Start"/>
          <p:cNvSpPr/>
          <p:nvPr/>
        </p:nvSpPr>
        <p:spPr>
          <a:xfrm>
            <a:off x="9446457" y="5897675"/>
            <a:ext cx="2806447" cy="1520897"/>
          </a:xfrm>
          <a:prstGeom prst="rect">
            <a:avLst/>
          </a:prstGeom>
          <a:ln w="50800">
            <a:solidFill>
              <a:schemeClr val="accent2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Start</a:t>
            </a:r>
          </a:p>
        </p:txBody>
      </p:sp>
      <p:sp>
        <p:nvSpPr>
          <p:cNvPr id="868" name="Line"/>
          <p:cNvSpPr/>
          <p:nvPr/>
        </p:nvSpPr>
        <p:spPr>
          <a:xfrm>
            <a:off x="7923526" y="6658123"/>
            <a:ext cx="1423727" cy="1"/>
          </a:xfrm>
          <a:prstGeom prst="line">
            <a:avLst/>
          </a:prstGeom>
          <a:ln w="508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lide Number"/>
          <p:cNvSpPr txBox="1"/>
          <p:nvPr>
            <p:ph type="sldNum" sz="quarter" idx="2"/>
          </p:nvPr>
        </p:nvSpPr>
        <p:spPr>
          <a:xfrm>
            <a:off x="12282413" y="9089917"/>
            <a:ext cx="449940" cy="45951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49" name="CAP Theorem"/>
          <p:cNvSpPr txBox="1"/>
          <p:nvPr>
            <p:ph type="body" idx="21"/>
          </p:nvPr>
        </p:nvSpPr>
        <p:spPr>
          <a:xfrm>
            <a:off x="0" y="222095"/>
            <a:ext cx="13004801" cy="1014811"/>
          </a:xfrm>
          <a:prstGeom prst="rect">
            <a:avLst/>
          </a:prstGeom>
        </p:spPr>
        <p:txBody>
          <a:bodyPr/>
          <a:lstStyle>
            <a:lvl1pPr>
              <a:defRPr sz="6400"/>
            </a:lvl1pPr>
          </a:lstStyle>
          <a:p>
            <a:pPr/>
            <a:r>
              <a:t>CAP Theorem</a:t>
            </a:r>
          </a:p>
        </p:txBody>
      </p:sp>
      <p:pic>
        <p:nvPicPr>
          <p:cNvPr id="25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96174" y="1827861"/>
            <a:ext cx="9612452" cy="61858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Slide Number"/>
          <p:cNvSpPr txBox="1"/>
          <p:nvPr>
            <p:ph type="sldNum" sz="quarter" idx="2"/>
          </p:nvPr>
        </p:nvSpPr>
        <p:spPr>
          <a:xfrm>
            <a:off x="12194124" y="9089917"/>
            <a:ext cx="626518" cy="45951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871" name="Workshop"/>
          <p:cNvSpPr txBox="1"/>
          <p:nvPr/>
        </p:nvSpPr>
        <p:spPr>
          <a:xfrm>
            <a:off x="286467" y="3216722"/>
            <a:ext cx="12431866" cy="10148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6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Workshop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Slide Number"/>
          <p:cNvSpPr txBox="1"/>
          <p:nvPr>
            <p:ph type="sldNum" sz="quarter" idx="2"/>
          </p:nvPr>
        </p:nvSpPr>
        <p:spPr>
          <a:xfrm>
            <a:off x="12202883" y="9089917"/>
            <a:ext cx="609000" cy="45951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874" name="Role-Based Access Control"/>
          <p:cNvSpPr txBox="1"/>
          <p:nvPr>
            <p:ph type="body" idx="21"/>
          </p:nvPr>
        </p:nvSpPr>
        <p:spPr>
          <a:xfrm>
            <a:off x="0" y="207014"/>
            <a:ext cx="13004801" cy="1014810"/>
          </a:xfrm>
          <a:prstGeom prst="rect">
            <a:avLst/>
          </a:prstGeom>
        </p:spPr>
        <p:txBody>
          <a:bodyPr/>
          <a:lstStyle>
            <a:lvl1pPr>
              <a:defRPr sz="6400"/>
            </a:lvl1pPr>
          </a:lstStyle>
          <a:p>
            <a:pPr/>
            <a:r>
              <a:t>Role-Based Access Control</a:t>
            </a:r>
          </a:p>
        </p:txBody>
      </p:sp>
      <p:pic>
        <p:nvPicPr>
          <p:cNvPr id="87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68327" y="1978294"/>
            <a:ext cx="10668146" cy="599694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Slide Number"/>
          <p:cNvSpPr txBox="1"/>
          <p:nvPr>
            <p:ph type="sldNum" sz="quarter" idx="2"/>
          </p:nvPr>
        </p:nvSpPr>
        <p:spPr>
          <a:xfrm>
            <a:off x="12194124" y="9089917"/>
            <a:ext cx="626518" cy="45951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878" name="Role-Based Access Control"/>
          <p:cNvSpPr txBox="1"/>
          <p:nvPr>
            <p:ph type="body" idx="21"/>
          </p:nvPr>
        </p:nvSpPr>
        <p:spPr>
          <a:xfrm>
            <a:off x="0" y="207014"/>
            <a:ext cx="13004801" cy="1014810"/>
          </a:xfrm>
          <a:prstGeom prst="rect">
            <a:avLst/>
          </a:prstGeom>
        </p:spPr>
        <p:txBody>
          <a:bodyPr/>
          <a:lstStyle>
            <a:lvl1pPr>
              <a:defRPr sz="6400"/>
            </a:lvl1pPr>
          </a:lstStyle>
          <a:p>
            <a:pPr/>
            <a:r>
              <a:t>Role-Based Access Control</a:t>
            </a:r>
          </a:p>
        </p:txBody>
      </p:sp>
      <p:pic>
        <p:nvPicPr>
          <p:cNvPr id="87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38273" y="2440665"/>
            <a:ext cx="10728254" cy="352020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Slide Number"/>
          <p:cNvSpPr txBox="1"/>
          <p:nvPr>
            <p:ph type="sldNum" sz="quarter" idx="2"/>
          </p:nvPr>
        </p:nvSpPr>
        <p:spPr>
          <a:xfrm>
            <a:off x="12194124" y="9089917"/>
            <a:ext cx="626518" cy="45951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882" name="Role-Based Access Control"/>
          <p:cNvSpPr txBox="1"/>
          <p:nvPr>
            <p:ph type="body" idx="21"/>
          </p:nvPr>
        </p:nvSpPr>
        <p:spPr>
          <a:xfrm>
            <a:off x="0" y="207014"/>
            <a:ext cx="13004801" cy="1014810"/>
          </a:xfrm>
          <a:prstGeom prst="rect">
            <a:avLst/>
          </a:prstGeom>
        </p:spPr>
        <p:txBody>
          <a:bodyPr/>
          <a:lstStyle>
            <a:lvl1pPr>
              <a:defRPr sz="6400"/>
            </a:lvl1pPr>
          </a:lstStyle>
          <a:p>
            <a:pPr/>
            <a:r>
              <a:t>Role-Based Access Control</a:t>
            </a:r>
          </a:p>
        </p:txBody>
      </p:sp>
      <p:sp>
        <p:nvSpPr>
          <p:cNvPr id="883" name="User-defined roles"/>
          <p:cNvSpPr txBox="1"/>
          <p:nvPr/>
        </p:nvSpPr>
        <p:spPr>
          <a:xfrm>
            <a:off x="-16735" y="2422954"/>
            <a:ext cx="13021735" cy="7801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User-defined roles</a:t>
            </a:r>
          </a:p>
        </p:txBody>
      </p:sp>
      <p:sp>
        <p:nvSpPr>
          <p:cNvPr id="884" name="Build-in roles"/>
          <p:cNvSpPr txBox="1"/>
          <p:nvPr/>
        </p:nvSpPr>
        <p:spPr>
          <a:xfrm>
            <a:off x="-778" y="1690461"/>
            <a:ext cx="12989822" cy="7801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Build-in roles</a:t>
            </a:r>
          </a:p>
        </p:txBody>
      </p:sp>
      <p:sp>
        <p:nvSpPr>
          <p:cNvPr id="885" name="https://docs.mongodb.com/manual/core/authorization/"/>
          <p:cNvSpPr txBox="1"/>
          <p:nvPr/>
        </p:nvSpPr>
        <p:spPr>
          <a:xfrm>
            <a:off x="2668426" y="8342407"/>
            <a:ext cx="7667948" cy="4595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5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https://docs.mongodb.com/manual/core/authorization/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Slide Number"/>
          <p:cNvSpPr txBox="1"/>
          <p:nvPr>
            <p:ph type="sldNum" sz="quarter" idx="2"/>
          </p:nvPr>
        </p:nvSpPr>
        <p:spPr>
          <a:xfrm>
            <a:off x="12194124" y="9089917"/>
            <a:ext cx="626518" cy="45951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888" name="Build-in roles"/>
          <p:cNvSpPr txBox="1"/>
          <p:nvPr>
            <p:ph type="body" idx="21"/>
          </p:nvPr>
        </p:nvSpPr>
        <p:spPr>
          <a:xfrm>
            <a:off x="0" y="207014"/>
            <a:ext cx="13004801" cy="1014810"/>
          </a:xfrm>
          <a:prstGeom prst="rect">
            <a:avLst/>
          </a:prstGeom>
        </p:spPr>
        <p:txBody>
          <a:bodyPr/>
          <a:lstStyle>
            <a:lvl1pPr>
              <a:defRPr sz="6400"/>
            </a:lvl1pPr>
          </a:lstStyle>
          <a:p>
            <a:pPr/>
            <a:r>
              <a:t>Build-in roles</a:t>
            </a:r>
          </a:p>
        </p:txBody>
      </p:sp>
      <p:sp>
        <p:nvSpPr>
          <p:cNvPr id="889" name="MongoDB provides build-in roles to offer a set of privileges that are commonly needed in a database system"/>
          <p:cNvSpPr txBox="1"/>
          <p:nvPr/>
        </p:nvSpPr>
        <p:spPr>
          <a:xfrm>
            <a:off x="7489" y="1653611"/>
            <a:ext cx="12989822" cy="21771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MongoDB provides build-in roles to offer a set of privileges that are commonly needed in a database system</a:t>
            </a:r>
          </a:p>
        </p:txBody>
      </p:sp>
      <p:sp>
        <p:nvSpPr>
          <p:cNvPr id="890" name="https://docs.mongodb.com/manual/reference/built-in-roles/"/>
          <p:cNvSpPr txBox="1"/>
          <p:nvPr/>
        </p:nvSpPr>
        <p:spPr>
          <a:xfrm>
            <a:off x="2351003" y="8342407"/>
            <a:ext cx="8302794" cy="4595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5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https://docs.mongodb.com/manual/reference/built-in-roles/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Slide Number"/>
          <p:cNvSpPr txBox="1"/>
          <p:nvPr>
            <p:ph type="sldNum" sz="quarter" idx="2"/>
          </p:nvPr>
        </p:nvSpPr>
        <p:spPr>
          <a:xfrm>
            <a:off x="12194124" y="9089917"/>
            <a:ext cx="626518" cy="45951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893" name="Build-in roles"/>
          <p:cNvSpPr txBox="1"/>
          <p:nvPr>
            <p:ph type="body" idx="21"/>
          </p:nvPr>
        </p:nvSpPr>
        <p:spPr>
          <a:xfrm>
            <a:off x="0" y="207014"/>
            <a:ext cx="13004801" cy="1014810"/>
          </a:xfrm>
          <a:prstGeom prst="rect">
            <a:avLst/>
          </a:prstGeom>
        </p:spPr>
        <p:txBody>
          <a:bodyPr/>
          <a:lstStyle>
            <a:lvl1pPr>
              <a:defRPr sz="6400"/>
            </a:lvl1pPr>
          </a:lstStyle>
          <a:p>
            <a:pPr/>
            <a:r>
              <a:t>Build-in roles</a:t>
            </a:r>
          </a:p>
        </p:txBody>
      </p:sp>
      <p:grpSp>
        <p:nvGrpSpPr>
          <p:cNvPr id="896" name="Group"/>
          <p:cNvGrpSpPr/>
          <p:nvPr/>
        </p:nvGrpSpPr>
        <p:grpSpPr>
          <a:xfrm>
            <a:off x="3177063" y="1492335"/>
            <a:ext cx="6288885" cy="6628560"/>
            <a:chOff x="0" y="0"/>
            <a:chExt cx="6288883" cy="6628558"/>
          </a:xfrm>
        </p:grpSpPr>
        <p:pic>
          <p:nvPicPr>
            <p:cNvPr id="894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361788" y="416507"/>
              <a:ext cx="5927096" cy="621205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895" name="Rectangle"/>
            <p:cNvSpPr/>
            <p:nvPr/>
          </p:nvSpPr>
          <p:spPr>
            <a:xfrm>
              <a:off x="0" y="0"/>
              <a:ext cx="1270000" cy="841509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Slide Number"/>
          <p:cNvSpPr txBox="1"/>
          <p:nvPr>
            <p:ph type="sldNum" sz="quarter" idx="2"/>
          </p:nvPr>
        </p:nvSpPr>
        <p:spPr>
          <a:xfrm>
            <a:off x="12194124" y="9089917"/>
            <a:ext cx="626518" cy="45951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899" name="Build-in roles"/>
          <p:cNvSpPr txBox="1"/>
          <p:nvPr>
            <p:ph type="body" idx="21"/>
          </p:nvPr>
        </p:nvSpPr>
        <p:spPr>
          <a:xfrm>
            <a:off x="0" y="207014"/>
            <a:ext cx="13004801" cy="1014810"/>
          </a:xfrm>
          <a:prstGeom prst="rect">
            <a:avLst/>
          </a:prstGeom>
        </p:spPr>
        <p:txBody>
          <a:bodyPr/>
          <a:lstStyle>
            <a:lvl1pPr>
              <a:defRPr sz="6400"/>
            </a:lvl1pPr>
          </a:lstStyle>
          <a:p>
            <a:pPr/>
            <a:r>
              <a:t>Build-in roles</a:t>
            </a:r>
          </a:p>
        </p:txBody>
      </p:sp>
      <p:graphicFrame>
        <p:nvGraphicFramePr>
          <p:cNvPr id="900" name="Table"/>
          <p:cNvGraphicFramePr/>
          <p:nvPr/>
        </p:nvGraphicFramePr>
        <p:xfrm>
          <a:off x="600238" y="1748934"/>
          <a:ext cx="11804324" cy="6531869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1" rtl="0">
                <a:tableStyleId>{4C3C2611-4C71-4FC5-86AE-919BDF0F9419}</a:tableStyleId>
              </a:tblPr>
              <a:tblGrid>
                <a:gridCol w="4332217"/>
                <a:gridCol w="7472106"/>
              </a:tblGrid>
              <a:tr h="698967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600">
                          <a:solidFill>
                            <a:srgbClr val="FFFFFF"/>
                          </a:solidFill>
                          <a:sym typeface="Helvetica"/>
                        </a:rPr>
                        <a:t>Group name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600">
                          <a:solidFill>
                            <a:srgbClr val="FFFFFF"/>
                          </a:solidFill>
                          <a:sym typeface="Helvetica"/>
                        </a:rPr>
                        <a:t>Roles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852685">
                <a:tc>
                  <a:txBody>
                    <a:bodyPr/>
                    <a:lstStyle/>
                    <a:p>
                      <a:pPr defTabSz="914400"/>
                      <a:r>
                        <a:rPr sz="2600">
                          <a:sym typeface="Helvetica Light"/>
                        </a:rPr>
                        <a:t>Database user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2600">
                          <a:sym typeface="Helvetica Light"/>
                        </a:rPr>
                        <a:t>read
readWrite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676400">
                <a:tc>
                  <a:txBody>
                    <a:bodyPr/>
                    <a:lstStyle/>
                    <a:p>
                      <a:pPr defTabSz="914400"/>
                      <a:r>
                        <a:rPr sz="2600">
                          <a:sym typeface="Helvetica Light"/>
                        </a:rPr>
                        <a:t>Database administration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2600">
                          <a:sym typeface="Helvetica Light"/>
                        </a:rPr>
                        <a:t>dbAdmin
userAdmin
dbOwner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825953">
                <a:tc>
                  <a:txBody>
                    <a:bodyPr/>
                    <a:lstStyle/>
                    <a:p>
                      <a:pPr defTabSz="914400"/>
                      <a:r>
                        <a:rPr sz="2600">
                          <a:sym typeface="Helvetica Light"/>
                        </a:rPr>
                        <a:t>Cluster admin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2600">
                          <a:sym typeface="Helvetica Light"/>
                        </a:rPr>
                        <a:t>clusterManager, clusterMonitor
hostManager, clusterAdmin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825953">
                <a:tc>
                  <a:txBody>
                    <a:bodyPr/>
                    <a:lstStyle/>
                    <a:p>
                      <a:pPr defTabSz="914400"/>
                      <a:r>
                        <a:rPr sz="2600">
                          <a:sym typeface="Helvetica Light"/>
                        </a:rPr>
                        <a:t>Backup and restore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2600">
                          <a:sym typeface="Helvetica Light"/>
                        </a:rPr>
                        <a:t>backup
restore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825953">
                <a:tc>
                  <a:txBody>
                    <a:bodyPr/>
                    <a:lstStyle/>
                    <a:p>
                      <a:pPr defTabSz="914400"/>
                      <a:r>
                        <a:rPr sz="2600">
                          <a:sym typeface="Helvetica Light"/>
                        </a:rPr>
                        <a:t>All databases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2600">
                          <a:sym typeface="Helvetica Light"/>
                        </a:rPr>
                        <a:t>readAnyDatabase, readWriteAnyDatabase
userAdminAnyDatabase, dbAdminAnyDatabase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825953">
                <a:tc>
                  <a:txBody>
                    <a:bodyPr/>
                    <a:lstStyle/>
                    <a:p>
                      <a:pPr defTabSz="914400"/>
                      <a:r>
                        <a:rPr sz="2600">
                          <a:sym typeface="Helvetica Light"/>
                        </a:rPr>
                        <a:t>Superuser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2600">
                          <a:sym typeface="Helvetica Light"/>
                        </a:rPr>
                        <a:t>dbOwner,userAdmin
userAdminAnyDatabase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Slide Number"/>
          <p:cNvSpPr txBox="1"/>
          <p:nvPr>
            <p:ph type="sldNum" sz="quarter" idx="2"/>
          </p:nvPr>
        </p:nvSpPr>
        <p:spPr>
          <a:xfrm>
            <a:off x="12194124" y="9089917"/>
            <a:ext cx="626518" cy="45951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903" name="Workshop"/>
          <p:cNvSpPr txBox="1"/>
          <p:nvPr/>
        </p:nvSpPr>
        <p:spPr>
          <a:xfrm>
            <a:off x="286467" y="3216722"/>
            <a:ext cx="12431866" cy="10148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6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Workshop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Slide Number"/>
          <p:cNvSpPr txBox="1"/>
          <p:nvPr>
            <p:ph type="sldNum" sz="quarter" idx="2"/>
          </p:nvPr>
        </p:nvSpPr>
        <p:spPr>
          <a:xfrm>
            <a:off x="12194124" y="9089917"/>
            <a:ext cx="626518" cy="45951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906" name="User-defined roles"/>
          <p:cNvSpPr txBox="1"/>
          <p:nvPr>
            <p:ph type="body" idx="21"/>
          </p:nvPr>
        </p:nvSpPr>
        <p:spPr>
          <a:xfrm>
            <a:off x="0" y="207014"/>
            <a:ext cx="13004801" cy="1014810"/>
          </a:xfrm>
          <a:prstGeom prst="rect">
            <a:avLst/>
          </a:prstGeom>
        </p:spPr>
        <p:txBody>
          <a:bodyPr/>
          <a:lstStyle>
            <a:lvl1pPr>
              <a:defRPr sz="6400"/>
            </a:lvl1pPr>
          </a:lstStyle>
          <a:p>
            <a:pPr/>
            <a:r>
              <a:t>User-defined roles</a:t>
            </a:r>
          </a:p>
        </p:txBody>
      </p:sp>
      <p:sp>
        <p:nvSpPr>
          <p:cNvPr id="907" name="If build-in roles do not provide all the expected privileges, database administrators can be define custom roles using the createRole()"/>
          <p:cNvSpPr txBox="1"/>
          <p:nvPr/>
        </p:nvSpPr>
        <p:spPr>
          <a:xfrm>
            <a:off x="7489" y="1790193"/>
            <a:ext cx="12989822" cy="21771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4800">
                <a:latin typeface="Arial"/>
                <a:ea typeface="Arial"/>
                <a:cs typeface="Arial"/>
                <a:sym typeface="Arial"/>
              </a:defRPr>
            </a:pPr>
            <a:r>
              <a:t>If build-in roles do not provide all the expected privileges, database administrators can be define custom roles using the </a:t>
            </a:r>
            <a:r>
              <a:rPr b="1"/>
              <a:t>createRole()</a:t>
            </a:r>
          </a:p>
        </p:txBody>
      </p:sp>
      <p:sp>
        <p:nvSpPr>
          <p:cNvPr id="908" name="https://docs.mongodb.com/manual/core/security-user-defined-roles/"/>
          <p:cNvSpPr txBox="1"/>
          <p:nvPr/>
        </p:nvSpPr>
        <p:spPr>
          <a:xfrm>
            <a:off x="1698175" y="8342407"/>
            <a:ext cx="9608450" cy="4595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5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https://docs.mongodb.com/manual/core/security-user-defined-roles/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Slide Number"/>
          <p:cNvSpPr txBox="1"/>
          <p:nvPr>
            <p:ph type="sldNum" sz="quarter" idx="2"/>
          </p:nvPr>
        </p:nvSpPr>
        <p:spPr>
          <a:xfrm>
            <a:off x="12194124" y="9089917"/>
            <a:ext cx="626518" cy="45951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911" name="Why create user-defined roles ?"/>
          <p:cNvSpPr txBox="1"/>
          <p:nvPr>
            <p:ph type="body" idx="21"/>
          </p:nvPr>
        </p:nvSpPr>
        <p:spPr>
          <a:xfrm>
            <a:off x="0" y="207014"/>
            <a:ext cx="13004801" cy="1014810"/>
          </a:xfrm>
          <a:prstGeom prst="rect">
            <a:avLst/>
          </a:prstGeom>
        </p:spPr>
        <p:txBody>
          <a:bodyPr/>
          <a:lstStyle>
            <a:lvl1pPr>
              <a:defRPr sz="6400"/>
            </a:lvl1pPr>
          </a:lstStyle>
          <a:p>
            <a:pPr/>
            <a:r>
              <a:t>Why create user-defined roles ?</a:t>
            </a:r>
          </a:p>
        </p:txBody>
      </p:sp>
      <p:sp>
        <p:nvSpPr>
          <p:cNvPr id="912" name="Build-in roles grant too many privileges"/>
          <p:cNvSpPr txBox="1"/>
          <p:nvPr/>
        </p:nvSpPr>
        <p:spPr>
          <a:xfrm>
            <a:off x="-16735" y="2435654"/>
            <a:ext cx="13021735" cy="7801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Build-in roles grant too many privileges</a:t>
            </a:r>
          </a:p>
        </p:txBody>
      </p:sp>
      <p:sp>
        <p:nvSpPr>
          <p:cNvPr id="913" name="Fine-grained control to user administrators"/>
          <p:cNvSpPr txBox="1"/>
          <p:nvPr/>
        </p:nvSpPr>
        <p:spPr>
          <a:xfrm>
            <a:off x="-778" y="1690461"/>
            <a:ext cx="12989822" cy="7801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Fine-grained control to user administrators</a:t>
            </a:r>
          </a:p>
        </p:txBody>
      </p:sp>
      <p:sp>
        <p:nvSpPr>
          <p:cNvPr id="914" name="User admin can adhere…"/>
          <p:cNvSpPr txBox="1"/>
          <p:nvPr/>
        </p:nvSpPr>
        <p:spPr>
          <a:xfrm>
            <a:off x="-16735" y="4080392"/>
            <a:ext cx="13021735" cy="14786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4800">
                <a:latin typeface="Arial"/>
                <a:ea typeface="Arial"/>
                <a:cs typeface="Arial"/>
                <a:sym typeface="Arial"/>
              </a:defRPr>
            </a:pPr>
            <a:r>
              <a:t>User admin can adhere </a:t>
            </a:r>
          </a:p>
          <a:p>
            <a:pPr>
              <a:defRPr sz="4800">
                <a:latin typeface="Arial"/>
                <a:ea typeface="Arial"/>
                <a:cs typeface="Arial"/>
                <a:sym typeface="Arial"/>
              </a:defRPr>
            </a:pPr>
            <a:r>
              <a:t>to the </a:t>
            </a:r>
            <a:r>
              <a:rPr b="1"/>
              <a:t>Principle of Least Privilege (PoLP)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53" name="MongoDB"/>
          <p:cNvSpPr txBox="1"/>
          <p:nvPr/>
        </p:nvSpPr>
        <p:spPr>
          <a:xfrm>
            <a:off x="286467" y="3216722"/>
            <a:ext cx="12431866" cy="10148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6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MongoDB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Slide Number"/>
          <p:cNvSpPr txBox="1"/>
          <p:nvPr>
            <p:ph type="sldNum" sz="quarter" idx="2"/>
          </p:nvPr>
        </p:nvSpPr>
        <p:spPr>
          <a:xfrm>
            <a:off x="12185365" y="9089917"/>
            <a:ext cx="644036" cy="45951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917" name="Principle of Least Privilege"/>
          <p:cNvSpPr txBox="1"/>
          <p:nvPr>
            <p:ph type="body" idx="21"/>
          </p:nvPr>
        </p:nvSpPr>
        <p:spPr>
          <a:xfrm>
            <a:off x="0" y="207014"/>
            <a:ext cx="13004801" cy="1014810"/>
          </a:xfrm>
          <a:prstGeom prst="rect">
            <a:avLst/>
          </a:prstGeom>
        </p:spPr>
        <p:txBody>
          <a:bodyPr/>
          <a:lstStyle>
            <a:lvl1pPr>
              <a:defRPr sz="6400"/>
            </a:lvl1pPr>
          </a:lstStyle>
          <a:p>
            <a:pPr/>
            <a:r>
              <a:t>Principle of Least Privilege</a:t>
            </a:r>
          </a:p>
        </p:txBody>
      </p:sp>
      <p:pic>
        <p:nvPicPr>
          <p:cNvPr id="91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76870" y="1251270"/>
            <a:ext cx="7251060" cy="725106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Slide Number"/>
          <p:cNvSpPr txBox="1"/>
          <p:nvPr>
            <p:ph type="sldNum" sz="quarter" idx="2"/>
          </p:nvPr>
        </p:nvSpPr>
        <p:spPr>
          <a:xfrm>
            <a:off x="12185365" y="9089917"/>
            <a:ext cx="644036" cy="45951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921" name="Principle of Least Privilege"/>
          <p:cNvSpPr txBox="1"/>
          <p:nvPr>
            <p:ph type="body" idx="21"/>
          </p:nvPr>
        </p:nvSpPr>
        <p:spPr>
          <a:xfrm>
            <a:off x="0" y="207014"/>
            <a:ext cx="13004801" cy="1014810"/>
          </a:xfrm>
          <a:prstGeom prst="rect">
            <a:avLst/>
          </a:prstGeom>
        </p:spPr>
        <p:txBody>
          <a:bodyPr/>
          <a:lstStyle>
            <a:lvl1pPr>
              <a:defRPr sz="6400"/>
            </a:lvl1pPr>
          </a:lstStyle>
          <a:p>
            <a:pPr/>
            <a:r>
              <a:t>Principle of Least Privilege</a:t>
            </a:r>
          </a:p>
        </p:txBody>
      </p:sp>
      <p:sp>
        <p:nvSpPr>
          <p:cNvPr id="922" name="Users should have the least privilege required for their intended purpose"/>
          <p:cNvSpPr txBox="1"/>
          <p:nvPr/>
        </p:nvSpPr>
        <p:spPr>
          <a:xfrm>
            <a:off x="7489" y="2139443"/>
            <a:ext cx="12989822" cy="14786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Users should have the least privilege required for their intended purpose</a:t>
            </a:r>
          </a:p>
        </p:txBody>
      </p:sp>
      <p:sp>
        <p:nvSpPr>
          <p:cNvPr id="923" name="https://en.wikipedia.org/wiki/Principle_of_least_privilege"/>
          <p:cNvSpPr txBox="1"/>
          <p:nvPr/>
        </p:nvSpPr>
        <p:spPr>
          <a:xfrm>
            <a:off x="2536186" y="8342407"/>
            <a:ext cx="7932428" cy="4595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5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https://en.wikipedia.org/wiki/Principle_of_least_privilege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Slide Number"/>
          <p:cNvSpPr txBox="1"/>
          <p:nvPr>
            <p:ph type="sldNum" sz="quarter" idx="2"/>
          </p:nvPr>
        </p:nvSpPr>
        <p:spPr>
          <a:xfrm>
            <a:off x="12185365" y="9089917"/>
            <a:ext cx="644036" cy="45951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926" name="User-defined roles"/>
          <p:cNvSpPr txBox="1"/>
          <p:nvPr>
            <p:ph type="body" idx="21"/>
          </p:nvPr>
        </p:nvSpPr>
        <p:spPr>
          <a:xfrm>
            <a:off x="0" y="207014"/>
            <a:ext cx="13004801" cy="1014810"/>
          </a:xfrm>
          <a:prstGeom prst="rect">
            <a:avLst/>
          </a:prstGeom>
        </p:spPr>
        <p:txBody>
          <a:bodyPr/>
          <a:lstStyle>
            <a:lvl1pPr>
              <a:defRPr sz="6400"/>
            </a:lvl1pPr>
          </a:lstStyle>
          <a:p>
            <a:pPr/>
            <a:r>
              <a:t>User-defined roles</a:t>
            </a:r>
          </a:p>
        </p:txBody>
      </p:sp>
      <p:graphicFrame>
        <p:nvGraphicFramePr>
          <p:cNvPr id="927" name="Table"/>
          <p:cNvGraphicFramePr/>
          <p:nvPr/>
        </p:nvGraphicFramePr>
        <p:xfrm>
          <a:off x="600238" y="1748934"/>
          <a:ext cx="11804325" cy="6082773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1" rtl="0">
                <a:tableStyleId>{4C3C2611-4C71-4FC5-86AE-919BDF0F9419}</a:tableStyleId>
              </a:tblPr>
              <a:tblGrid>
                <a:gridCol w="5535784"/>
                <a:gridCol w="6268540"/>
              </a:tblGrid>
              <a:tr h="1423679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600">
                          <a:solidFill>
                            <a:srgbClr val="FFFFFF"/>
                          </a:solidFill>
                          <a:sym typeface="Helvetica"/>
                        </a:rPr>
                        <a:t>Method name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600">
                          <a:solidFill>
                            <a:srgbClr val="FFFFFF"/>
                          </a:solidFill>
                          <a:sym typeface="Helvetica"/>
                        </a:rPr>
                        <a:t>Description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941351">
                <a:tc>
                  <a:txBody>
                    <a:bodyPr/>
                    <a:lstStyle/>
                    <a:p>
                      <a:pPr defTabSz="914400"/>
                      <a:r>
                        <a:rPr sz="2600">
                          <a:sym typeface="Helvetica Light"/>
                        </a:rPr>
                        <a:t>db.createRole()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2600">
                          <a:sym typeface="Helvetica Light"/>
                        </a:rPr>
                        <a:t>Create a role and its privileges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929435">
                <a:tc>
                  <a:txBody>
                    <a:bodyPr/>
                    <a:lstStyle/>
                    <a:p>
                      <a:pPr defTabSz="914400"/>
                      <a:r>
                        <a:rPr sz="2600">
                          <a:sym typeface="Helvetica Light"/>
                        </a:rPr>
                        <a:t>db.updateRole()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2600">
                          <a:sym typeface="Helvetica Light"/>
                        </a:rPr>
                        <a:t>Update the user-defined role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929435">
                <a:tc>
                  <a:txBody>
                    <a:bodyPr/>
                    <a:lstStyle/>
                    <a:p>
                      <a:pPr defTabSz="914400"/>
                      <a:r>
                        <a:rPr sz="2600">
                          <a:sym typeface="Helvetica Light"/>
                        </a:rPr>
                        <a:t>db.dropRole()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2600">
                          <a:sym typeface="Helvetica Light"/>
                        </a:rPr>
                        <a:t>Delete a user-defined role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929435">
                <a:tc>
                  <a:txBody>
                    <a:bodyPr/>
                    <a:lstStyle/>
                    <a:p>
                      <a:pPr defTabSz="914400"/>
                      <a:r>
                        <a:rPr sz="2600">
                          <a:sym typeface="Helvetica Light"/>
                        </a:rPr>
                        <a:t>db.grantPriviledgesToRole()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2600">
                          <a:sym typeface="Helvetica Light"/>
                        </a:rPr>
                        <a:t>Assigns new privileges to a role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929435">
                <a:tc>
                  <a:txBody>
                    <a:bodyPr/>
                    <a:lstStyle/>
                    <a:p>
                      <a:pPr defTabSz="914400"/>
                      <a:r>
                        <a:rPr sz="2600">
                          <a:sym typeface="Helvetica Light"/>
                        </a:rPr>
                        <a:t>db.revokePriviledgesFromRole()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2600">
                          <a:sym typeface="Helvetica Light"/>
                        </a:rPr>
                        <a:t>Removes privileges from a roles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Slide Number"/>
          <p:cNvSpPr txBox="1"/>
          <p:nvPr>
            <p:ph type="sldNum" sz="quarter" idx="2"/>
          </p:nvPr>
        </p:nvSpPr>
        <p:spPr>
          <a:xfrm>
            <a:off x="12185365" y="9089917"/>
            <a:ext cx="644036" cy="45951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930" name="Build-in role : userAdmin"/>
          <p:cNvSpPr txBox="1"/>
          <p:nvPr>
            <p:ph type="body" idx="21"/>
          </p:nvPr>
        </p:nvSpPr>
        <p:spPr>
          <a:xfrm>
            <a:off x="0" y="207014"/>
            <a:ext cx="13004801" cy="1014810"/>
          </a:xfrm>
          <a:prstGeom prst="rect">
            <a:avLst/>
          </a:prstGeom>
        </p:spPr>
        <p:txBody>
          <a:bodyPr/>
          <a:lstStyle>
            <a:lvl1pPr>
              <a:defRPr sz="6400"/>
            </a:lvl1pPr>
          </a:lstStyle>
          <a:p>
            <a:pPr/>
            <a:r>
              <a:t>Build-in role : userAdmin</a:t>
            </a:r>
          </a:p>
        </p:txBody>
      </p:sp>
      <p:graphicFrame>
        <p:nvGraphicFramePr>
          <p:cNvPr id="931" name="Table"/>
          <p:cNvGraphicFramePr/>
          <p:nvPr/>
        </p:nvGraphicFramePr>
        <p:xfrm>
          <a:off x="1559855" y="3207099"/>
          <a:ext cx="9885090" cy="4379344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4635735"/>
                <a:gridCol w="5249354"/>
              </a:tblGrid>
              <a:tr h="737671">
                <a:tc>
                  <a:txBody>
                    <a:bodyPr/>
                    <a:lstStyle/>
                    <a:p>
                      <a:pPr defTabSz="914400"/>
                      <a:r>
                        <a:rPr sz="2600">
                          <a:sym typeface="Helvetica Light"/>
                        </a:rPr>
                        <a:t>changeCustomData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>
                          <a:sym typeface="Helvetica Light"/>
                        </a:rPr>
                        <a:t>grantRole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728334">
                <a:tc>
                  <a:txBody>
                    <a:bodyPr/>
                    <a:lstStyle/>
                    <a:p>
                      <a:pPr defTabSz="914400"/>
                      <a:r>
                        <a:rPr sz="2600">
                          <a:sym typeface="Helvetica Light"/>
                        </a:rPr>
                        <a:t>changePassword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>
                          <a:sym typeface="Helvetica Light"/>
                        </a:rPr>
                        <a:t>revokeRole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728334">
                <a:tc>
                  <a:txBody>
                    <a:bodyPr/>
                    <a:lstStyle/>
                    <a:p>
                      <a:pPr defTabSz="914400"/>
                      <a:r>
                        <a:rPr sz="2600">
                          <a:sym typeface="Helvetica Light"/>
                        </a:rPr>
                        <a:t>createRole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>
                          <a:sym typeface="Helvetica Light"/>
                        </a:rPr>
                        <a:t>setAuthenticationRestriction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728334">
                <a:tc>
                  <a:txBody>
                    <a:bodyPr/>
                    <a:lstStyle/>
                    <a:p>
                      <a:pPr defTabSz="914400"/>
                      <a:r>
                        <a:rPr sz="2600">
                          <a:sym typeface="Helvetica Light"/>
                        </a:rPr>
                        <a:t>createUser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>
                          <a:sym typeface="Helvetica Light"/>
                        </a:rPr>
                        <a:t>viewRole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728334">
                <a:tc>
                  <a:txBody>
                    <a:bodyPr/>
                    <a:lstStyle/>
                    <a:p>
                      <a:pPr defTabSz="914400"/>
                      <a:r>
                        <a:rPr sz="2600">
                          <a:sym typeface="Helvetica Light"/>
                        </a:rPr>
                        <a:t>dropRole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>
                          <a:sym typeface="Helvetica Light"/>
                        </a:rPr>
                        <a:t>viewUser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728334">
                <a:tc>
                  <a:txBody>
                    <a:bodyPr/>
                    <a:lstStyle/>
                    <a:p>
                      <a:pPr defTabSz="914400"/>
                      <a:r>
                        <a:rPr sz="2600">
                          <a:sym typeface="Helvetica Light"/>
                        </a:rPr>
                        <a:t>dropUser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2600">
                          <a:sym typeface="Helvetica Light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  <p:sp>
        <p:nvSpPr>
          <p:cNvPr id="932" name="List of privilege actions"/>
          <p:cNvSpPr txBox="1"/>
          <p:nvPr/>
        </p:nvSpPr>
        <p:spPr>
          <a:xfrm>
            <a:off x="-778" y="1690461"/>
            <a:ext cx="12989822" cy="7801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List of privilege actions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Slide Number"/>
          <p:cNvSpPr txBox="1"/>
          <p:nvPr>
            <p:ph type="sldNum" sz="quarter" idx="2"/>
          </p:nvPr>
        </p:nvSpPr>
        <p:spPr>
          <a:xfrm>
            <a:off x="12185365" y="9089917"/>
            <a:ext cx="644036" cy="45951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935" name="Build-in role : userAdmin"/>
          <p:cNvSpPr txBox="1"/>
          <p:nvPr>
            <p:ph type="body" idx="21"/>
          </p:nvPr>
        </p:nvSpPr>
        <p:spPr>
          <a:xfrm>
            <a:off x="0" y="207014"/>
            <a:ext cx="13004801" cy="1014810"/>
          </a:xfrm>
          <a:prstGeom prst="rect">
            <a:avLst/>
          </a:prstGeom>
        </p:spPr>
        <p:txBody>
          <a:bodyPr/>
          <a:lstStyle>
            <a:lvl1pPr>
              <a:defRPr sz="6400"/>
            </a:lvl1pPr>
          </a:lstStyle>
          <a:p>
            <a:pPr/>
            <a:r>
              <a:t>Build-in role : userAdmin</a:t>
            </a:r>
          </a:p>
        </p:txBody>
      </p:sp>
      <p:graphicFrame>
        <p:nvGraphicFramePr>
          <p:cNvPr id="936" name="Table"/>
          <p:cNvGraphicFramePr/>
          <p:nvPr/>
        </p:nvGraphicFramePr>
        <p:xfrm>
          <a:off x="1559855" y="3207099"/>
          <a:ext cx="9885090" cy="4379344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4635735"/>
                <a:gridCol w="5249354"/>
              </a:tblGrid>
              <a:tr h="737671">
                <a:tc>
                  <a:txBody>
                    <a:bodyPr/>
                    <a:lstStyle/>
                    <a:p>
                      <a:pPr defTabSz="914400"/>
                      <a:r>
                        <a:rPr sz="2600">
                          <a:sym typeface="Helvetica Light"/>
                        </a:rPr>
                        <a:t>changeCustomData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b="1" sz="2600">
                          <a:latin typeface="+mj-lt"/>
                          <a:ea typeface="+mj-ea"/>
                          <a:cs typeface="+mj-cs"/>
                          <a:sym typeface="Helvetica"/>
                        </a:rPr>
                        <a:t>grantRole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728334">
                <a:tc>
                  <a:txBody>
                    <a:bodyPr/>
                    <a:lstStyle/>
                    <a:p>
                      <a:pPr defTabSz="914400"/>
                      <a:r>
                        <a:rPr sz="2600">
                          <a:sym typeface="Helvetica Light"/>
                        </a:rPr>
                        <a:t>changePassword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b="1" sz="2600">
                          <a:latin typeface="+mj-lt"/>
                          <a:ea typeface="+mj-ea"/>
                          <a:cs typeface="+mj-cs"/>
                          <a:sym typeface="Helvetica"/>
                        </a:rPr>
                        <a:t>revokeRole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728334">
                <a:tc>
                  <a:txBody>
                    <a:bodyPr/>
                    <a:lstStyle/>
                    <a:p>
                      <a:pPr defTabSz="914400"/>
                      <a:r>
                        <a:rPr sz="2600">
                          <a:sym typeface="Helvetica Light"/>
                        </a:rPr>
                        <a:t>createRole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>
                          <a:sym typeface="Helvetica Light"/>
                        </a:rPr>
                        <a:t>setAuthenticationRestriction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728334">
                <a:tc>
                  <a:txBody>
                    <a:bodyPr/>
                    <a:lstStyle/>
                    <a:p>
                      <a:pPr defTabSz="914400"/>
                      <a:r>
                        <a:rPr sz="2600">
                          <a:sym typeface="Helvetica Light"/>
                        </a:rPr>
                        <a:t>createUser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b="1" sz="2600">
                          <a:latin typeface="+mj-lt"/>
                          <a:ea typeface="+mj-ea"/>
                          <a:cs typeface="+mj-cs"/>
                          <a:sym typeface="Helvetica"/>
                        </a:rPr>
                        <a:t>viewRole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728334">
                <a:tc>
                  <a:txBody>
                    <a:bodyPr/>
                    <a:lstStyle/>
                    <a:p>
                      <a:pPr defTabSz="914400"/>
                      <a:r>
                        <a:rPr sz="2600">
                          <a:sym typeface="Helvetica Light"/>
                        </a:rPr>
                        <a:t>dropRole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>
                          <a:sym typeface="Helvetica Light"/>
                        </a:rPr>
                        <a:t>viewUser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728334">
                <a:tc>
                  <a:txBody>
                    <a:bodyPr/>
                    <a:lstStyle/>
                    <a:p>
                      <a:pPr defTabSz="914400"/>
                      <a:r>
                        <a:rPr sz="2600">
                          <a:sym typeface="Helvetica Light"/>
                        </a:rPr>
                        <a:t>dropUser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2600">
                          <a:sym typeface="Helvetica Light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  <p:sp>
        <p:nvSpPr>
          <p:cNvPr id="937" name="Need only 3 privilege actions for this role"/>
          <p:cNvSpPr txBox="1"/>
          <p:nvPr/>
        </p:nvSpPr>
        <p:spPr>
          <a:xfrm>
            <a:off x="-778" y="1690461"/>
            <a:ext cx="12989822" cy="7801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Need only 3 privilege actions for this role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Slide Number"/>
          <p:cNvSpPr txBox="1"/>
          <p:nvPr>
            <p:ph type="sldNum" sz="quarter" idx="2"/>
          </p:nvPr>
        </p:nvSpPr>
        <p:spPr>
          <a:xfrm>
            <a:off x="12185365" y="9089917"/>
            <a:ext cx="644036" cy="45951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940" name="Create new role"/>
          <p:cNvSpPr txBox="1"/>
          <p:nvPr>
            <p:ph type="body" idx="21"/>
          </p:nvPr>
        </p:nvSpPr>
        <p:spPr>
          <a:xfrm>
            <a:off x="0" y="207014"/>
            <a:ext cx="13004801" cy="1014810"/>
          </a:xfrm>
          <a:prstGeom prst="rect">
            <a:avLst/>
          </a:prstGeom>
        </p:spPr>
        <p:txBody>
          <a:bodyPr/>
          <a:lstStyle>
            <a:lvl1pPr>
              <a:defRPr sz="6400"/>
            </a:lvl1pPr>
          </a:lstStyle>
          <a:p>
            <a:pPr/>
            <a:r>
              <a:t>Create new role</a:t>
            </a:r>
          </a:p>
        </p:txBody>
      </p:sp>
      <p:pic>
        <p:nvPicPr>
          <p:cNvPr id="941" name="Screen Shot 2564-11-16 at 01.10.47.png" descr="Screen Shot 2564-11-16 at 01.10.4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78749" y="2636484"/>
            <a:ext cx="9447302" cy="5432396"/>
          </a:xfrm>
          <a:prstGeom prst="rect">
            <a:avLst/>
          </a:prstGeom>
          <a:ln w="12700">
            <a:miter lim="400000"/>
          </a:ln>
        </p:spPr>
      </p:pic>
      <p:sp>
        <p:nvSpPr>
          <p:cNvPr id="942" name="For all databases and collections"/>
          <p:cNvSpPr txBox="1"/>
          <p:nvPr/>
        </p:nvSpPr>
        <p:spPr>
          <a:xfrm>
            <a:off x="7489" y="1539075"/>
            <a:ext cx="12989822" cy="7801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For all databases and collections</a:t>
            </a:r>
          </a:p>
        </p:txBody>
      </p:sp>
      <p:sp>
        <p:nvSpPr>
          <p:cNvPr id="943" name="Rounded Rectangle"/>
          <p:cNvSpPr/>
          <p:nvPr/>
        </p:nvSpPr>
        <p:spPr>
          <a:xfrm>
            <a:off x="2408396" y="3502696"/>
            <a:ext cx="6723610" cy="2110580"/>
          </a:xfrm>
          <a:prstGeom prst="roundRect">
            <a:avLst>
              <a:gd name="adj" fmla="val 9026"/>
            </a:avLst>
          </a:prstGeom>
          <a:ln w="508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5" name="Screen Shot 2564-11-16 at 01.11.13.png" descr="Screen Shot 2564-11-16 at 01.11.1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80435" y="2729526"/>
            <a:ext cx="8843930" cy="5642844"/>
          </a:xfrm>
          <a:prstGeom prst="rect">
            <a:avLst/>
          </a:prstGeom>
          <a:ln w="12700">
            <a:miter lim="400000"/>
          </a:ln>
        </p:spPr>
      </p:pic>
      <p:sp>
        <p:nvSpPr>
          <p:cNvPr id="946" name="Slide Number"/>
          <p:cNvSpPr txBox="1"/>
          <p:nvPr>
            <p:ph type="sldNum" sz="quarter" idx="2"/>
          </p:nvPr>
        </p:nvSpPr>
        <p:spPr>
          <a:xfrm>
            <a:off x="12185365" y="9089917"/>
            <a:ext cx="644036" cy="45951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947" name="Create new role"/>
          <p:cNvSpPr txBox="1"/>
          <p:nvPr>
            <p:ph type="body" idx="21"/>
          </p:nvPr>
        </p:nvSpPr>
        <p:spPr>
          <a:xfrm>
            <a:off x="0" y="207014"/>
            <a:ext cx="13004801" cy="1014810"/>
          </a:xfrm>
          <a:prstGeom prst="rect">
            <a:avLst/>
          </a:prstGeom>
        </p:spPr>
        <p:txBody>
          <a:bodyPr/>
          <a:lstStyle>
            <a:lvl1pPr>
              <a:defRPr sz="6400"/>
            </a:lvl1pPr>
          </a:lstStyle>
          <a:p>
            <a:pPr/>
            <a:r>
              <a:t>Create new role</a:t>
            </a:r>
          </a:p>
        </p:txBody>
      </p:sp>
      <p:sp>
        <p:nvSpPr>
          <p:cNvPr id="948" name="Add privilege actions to this role"/>
          <p:cNvSpPr txBox="1"/>
          <p:nvPr/>
        </p:nvSpPr>
        <p:spPr>
          <a:xfrm>
            <a:off x="7489" y="1585596"/>
            <a:ext cx="12989822" cy="7801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Add privilege actions to this role</a:t>
            </a:r>
          </a:p>
        </p:txBody>
      </p:sp>
      <p:sp>
        <p:nvSpPr>
          <p:cNvPr id="949" name="Rounded Rectangle"/>
          <p:cNvSpPr/>
          <p:nvPr/>
        </p:nvSpPr>
        <p:spPr>
          <a:xfrm>
            <a:off x="3341748" y="5491821"/>
            <a:ext cx="7573530" cy="729358"/>
          </a:xfrm>
          <a:prstGeom prst="roundRect">
            <a:avLst>
              <a:gd name="adj" fmla="val 26119"/>
            </a:avLst>
          </a:prstGeom>
          <a:ln w="508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Slide Number"/>
          <p:cNvSpPr txBox="1"/>
          <p:nvPr>
            <p:ph type="sldNum" sz="quarter" idx="2"/>
          </p:nvPr>
        </p:nvSpPr>
        <p:spPr>
          <a:xfrm>
            <a:off x="12185365" y="9089917"/>
            <a:ext cx="644036" cy="45951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952" name="Workshop"/>
          <p:cNvSpPr txBox="1"/>
          <p:nvPr/>
        </p:nvSpPr>
        <p:spPr>
          <a:xfrm>
            <a:off x="286467" y="3216722"/>
            <a:ext cx="12431866" cy="10148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6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Workshop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Slide Number"/>
          <p:cNvSpPr txBox="1"/>
          <p:nvPr>
            <p:ph type="sldNum" sz="quarter" idx="2"/>
          </p:nvPr>
        </p:nvSpPr>
        <p:spPr>
          <a:xfrm>
            <a:off x="12185365" y="9089917"/>
            <a:ext cx="644036" cy="45951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955" name="Internal Authentication ?"/>
          <p:cNvSpPr txBox="1"/>
          <p:nvPr>
            <p:ph type="body" idx="21"/>
          </p:nvPr>
        </p:nvSpPr>
        <p:spPr>
          <a:xfrm>
            <a:off x="0" y="207014"/>
            <a:ext cx="13004801" cy="1014810"/>
          </a:xfrm>
          <a:prstGeom prst="rect">
            <a:avLst/>
          </a:prstGeom>
        </p:spPr>
        <p:txBody>
          <a:bodyPr/>
          <a:lstStyle>
            <a:lvl1pPr>
              <a:defRPr sz="6400"/>
            </a:lvl1pPr>
          </a:lstStyle>
          <a:p>
            <a:pPr/>
            <a:r>
              <a:t>Internal Authentication ?</a:t>
            </a:r>
          </a:p>
        </p:txBody>
      </p:sp>
      <p:grpSp>
        <p:nvGrpSpPr>
          <p:cNvPr id="958" name="Group"/>
          <p:cNvGrpSpPr/>
          <p:nvPr/>
        </p:nvGrpSpPr>
        <p:grpSpPr>
          <a:xfrm>
            <a:off x="1697446" y="3697899"/>
            <a:ext cx="9609908" cy="4420183"/>
            <a:chOff x="0" y="0"/>
            <a:chExt cx="9609907" cy="4420181"/>
          </a:xfrm>
        </p:grpSpPr>
        <p:pic>
          <p:nvPicPr>
            <p:cNvPr id="956" name="Screen Shot 2564-11-16 at 01.16.43.png" descr="Screen Shot 2564-11-16 at 01.16.43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9540221" cy="437034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957" name="Rounded Rectangle"/>
            <p:cNvSpPr/>
            <p:nvPr/>
          </p:nvSpPr>
          <p:spPr>
            <a:xfrm>
              <a:off x="5670050" y="725481"/>
              <a:ext cx="3939858" cy="3694701"/>
            </a:xfrm>
            <a:prstGeom prst="roundRect">
              <a:avLst>
                <a:gd name="adj" fmla="val 4351"/>
              </a:avLst>
            </a:prstGeom>
            <a:noFill/>
            <a:ln w="50800" cap="flat">
              <a:solidFill>
                <a:schemeClr val="accent5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sp>
        <p:nvSpPr>
          <p:cNvPr id="959" name="To verify the identity of one MongoDB instance to another"/>
          <p:cNvSpPr txBox="1"/>
          <p:nvPr/>
        </p:nvSpPr>
        <p:spPr>
          <a:xfrm>
            <a:off x="7489" y="1604364"/>
            <a:ext cx="12989822" cy="14037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5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To verify the identity of one MongoDB instance to another</a:t>
            </a:r>
          </a:p>
        </p:txBody>
      </p:sp>
      <p:sp>
        <p:nvSpPr>
          <p:cNvPr id="960" name="https://docs.mongodb.com/manual/core/security-internal-authentication/"/>
          <p:cNvSpPr txBox="1"/>
          <p:nvPr/>
        </p:nvSpPr>
        <p:spPr>
          <a:xfrm>
            <a:off x="1415556" y="8342407"/>
            <a:ext cx="10173687" cy="4595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5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https://docs.mongodb.com/manual/core/security-internal-authentication/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Slide Number"/>
          <p:cNvSpPr txBox="1"/>
          <p:nvPr>
            <p:ph type="sldNum" sz="quarter" idx="2"/>
          </p:nvPr>
        </p:nvSpPr>
        <p:spPr>
          <a:xfrm>
            <a:off x="12185365" y="9089917"/>
            <a:ext cx="644036" cy="45951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963" name="Replica sets without internal communication"/>
          <p:cNvSpPr txBox="1"/>
          <p:nvPr>
            <p:ph type="body" idx="21"/>
          </p:nvPr>
        </p:nvSpPr>
        <p:spPr>
          <a:xfrm>
            <a:off x="0" y="258027"/>
            <a:ext cx="13004801" cy="1829272"/>
          </a:xfrm>
          <a:prstGeom prst="rect">
            <a:avLst/>
          </a:prstGeom>
        </p:spPr>
        <p:txBody>
          <a:bodyPr/>
          <a:lstStyle>
            <a:lvl1pPr>
              <a:defRPr sz="6000"/>
            </a:lvl1pPr>
          </a:lstStyle>
          <a:p>
            <a:pPr/>
            <a:r>
              <a:t>Replica sets without internal communication</a:t>
            </a:r>
          </a:p>
        </p:txBody>
      </p:sp>
      <p:pic>
        <p:nvPicPr>
          <p:cNvPr id="964" name="Screen Shot 2564-11-16 at 01.19.54.png" descr="Screen Shot 2564-11-16 at 01.19.5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61176" y="2921309"/>
            <a:ext cx="7282448" cy="5358782"/>
          </a:xfrm>
          <a:prstGeom prst="rect">
            <a:avLst/>
          </a:prstGeom>
          <a:ln w="12700">
            <a:miter lim="400000"/>
          </a:ln>
        </p:spPr>
      </p:pic>
      <p:sp>
        <p:nvSpPr>
          <p:cNvPr id="965" name="Rounded Rectangle"/>
          <p:cNvSpPr/>
          <p:nvPr/>
        </p:nvSpPr>
        <p:spPr>
          <a:xfrm>
            <a:off x="7485753" y="2664314"/>
            <a:ext cx="2916588" cy="2932499"/>
          </a:xfrm>
          <a:prstGeom prst="roundRect">
            <a:avLst>
              <a:gd name="adj" fmla="val 5511"/>
            </a:avLst>
          </a:prstGeom>
          <a:ln w="508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966" name="Attacker"/>
          <p:cNvSpPr txBox="1"/>
          <p:nvPr/>
        </p:nvSpPr>
        <p:spPr>
          <a:xfrm>
            <a:off x="9517289" y="5668144"/>
            <a:ext cx="2070796" cy="6937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Attacker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56" name="MongoDB"/>
          <p:cNvSpPr txBox="1"/>
          <p:nvPr>
            <p:ph type="body" idx="21"/>
          </p:nvPr>
        </p:nvSpPr>
        <p:spPr>
          <a:xfrm>
            <a:off x="0" y="207014"/>
            <a:ext cx="13004801" cy="1014810"/>
          </a:xfrm>
          <a:prstGeom prst="rect">
            <a:avLst/>
          </a:prstGeom>
        </p:spPr>
        <p:txBody>
          <a:bodyPr/>
          <a:lstStyle>
            <a:lvl1pPr>
              <a:defRPr sz="6400"/>
            </a:lvl1pPr>
          </a:lstStyle>
          <a:p>
            <a:pPr/>
            <a:r>
              <a:t>MongoDB</a:t>
            </a:r>
          </a:p>
        </p:txBody>
      </p:sp>
      <p:sp>
        <p:nvSpPr>
          <p:cNvPr id="257" name="Humongous"/>
          <p:cNvSpPr txBox="1"/>
          <p:nvPr/>
        </p:nvSpPr>
        <p:spPr>
          <a:xfrm>
            <a:off x="-778" y="1690461"/>
            <a:ext cx="12989822" cy="7801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4800">
                <a:latin typeface="Arial"/>
                <a:ea typeface="Arial"/>
                <a:cs typeface="Arial"/>
                <a:sym typeface="Arial"/>
              </a:defRPr>
            </a:pPr>
            <a:r>
              <a:t>Hu</a:t>
            </a:r>
            <a:r>
              <a:rPr b="1"/>
              <a:t>mongo</a:t>
            </a:r>
            <a:r>
              <a:t>us</a:t>
            </a:r>
          </a:p>
        </p:txBody>
      </p:sp>
      <p:pic>
        <p:nvPicPr>
          <p:cNvPr id="258" name="Screen Shot 2558-03-09 at 7.29.30 PM.png" descr="Screen Shot 2558-03-09 at 7.29.30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153444" y="3193060"/>
            <a:ext cx="4697912" cy="2571155"/>
          </a:xfrm>
          <a:prstGeom prst="rect">
            <a:avLst/>
          </a:prstGeom>
          <a:ln w="25400">
            <a:solidFill>
              <a:srgbClr val="F3F7F5"/>
            </a:solidFill>
            <a:miter lim="400000"/>
          </a:ln>
          <a:effectLst>
            <a:outerShdw sx="100000" sy="100000" kx="0" ky="0" algn="b" rotWithShape="0" blurRad="50800" dist="25400" dir="360000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Slide Number"/>
          <p:cNvSpPr txBox="1"/>
          <p:nvPr>
            <p:ph type="sldNum" sz="quarter" idx="2"/>
          </p:nvPr>
        </p:nvSpPr>
        <p:spPr>
          <a:xfrm>
            <a:off x="12185365" y="9089917"/>
            <a:ext cx="644036" cy="45951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969" name="SCRAM"/>
          <p:cNvSpPr txBox="1"/>
          <p:nvPr>
            <p:ph type="body" idx="21"/>
          </p:nvPr>
        </p:nvSpPr>
        <p:spPr>
          <a:xfrm>
            <a:off x="0" y="207014"/>
            <a:ext cx="13004801" cy="1014810"/>
          </a:xfrm>
          <a:prstGeom prst="rect">
            <a:avLst/>
          </a:prstGeom>
        </p:spPr>
        <p:txBody>
          <a:bodyPr/>
          <a:lstStyle>
            <a:lvl1pPr>
              <a:defRPr sz="6400"/>
            </a:lvl1pPr>
          </a:lstStyle>
          <a:p>
            <a:pPr/>
            <a:r>
              <a:t>SCRAM</a:t>
            </a:r>
          </a:p>
        </p:txBody>
      </p:sp>
      <p:sp>
        <p:nvSpPr>
          <p:cNvPr id="970" name="Use keyfile"/>
          <p:cNvSpPr txBox="1"/>
          <p:nvPr/>
        </p:nvSpPr>
        <p:spPr>
          <a:xfrm>
            <a:off x="7489" y="1727615"/>
            <a:ext cx="12989822" cy="7433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5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Use keyfile</a:t>
            </a:r>
          </a:p>
        </p:txBody>
      </p:sp>
      <p:pic>
        <p:nvPicPr>
          <p:cNvPr id="971" name="Screen Shot 2564-11-16 at 01.25.52.png" descr="Screen Shot 2564-11-16 at 01.25.5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83420" y="3708036"/>
            <a:ext cx="8437960" cy="3862761"/>
          </a:xfrm>
          <a:prstGeom prst="rect">
            <a:avLst/>
          </a:prstGeom>
          <a:ln w="12700">
            <a:miter lim="400000"/>
          </a:ln>
        </p:spPr>
      </p:pic>
      <p:sp>
        <p:nvSpPr>
          <p:cNvPr id="972" name="https://docs.mongodb.com/manual/core/security-scram/"/>
          <p:cNvSpPr txBox="1"/>
          <p:nvPr/>
        </p:nvSpPr>
        <p:spPr>
          <a:xfrm>
            <a:off x="2545487" y="8342407"/>
            <a:ext cx="7913825" cy="4595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5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https://docs.mongodb.com/manual/core/security-scram/</a:t>
            </a:r>
          </a:p>
        </p:txBody>
      </p:sp>
      <p:sp>
        <p:nvSpPr>
          <p:cNvPr id="973" name="Default authentication for MongoDB"/>
          <p:cNvSpPr txBox="1"/>
          <p:nvPr/>
        </p:nvSpPr>
        <p:spPr>
          <a:xfrm>
            <a:off x="7489" y="2445898"/>
            <a:ext cx="12989822" cy="7433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5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Default authentication for MongoDB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Slide Number"/>
          <p:cNvSpPr txBox="1"/>
          <p:nvPr>
            <p:ph type="sldNum" sz="quarter" idx="2"/>
          </p:nvPr>
        </p:nvSpPr>
        <p:spPr>
          <a:xfrm>
            <a:off x="12185365" y="9089917"/>
            <a:ext cx="644036" cy="45951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976" name="x.509 certificates"/>
          <p:cNvSpPr txBox="1"/>
          <p:nvPr>
            <p:ph type="body" idx="21"/>
          </p:nvPr>
        </p:nvSpPr>
        <p:spPr>
          <a:xfrm>
            <a:off x="0" y="207014"/>
            <a:ext cx="13004801" cy="1014810"/>
          </a:xfrm>
          <a:prstGeom prst="rect">
            <a:avLst/>
          </a:prstGeom>
        </p:spPr>
        <p:txBody>
          <a:bodyPr/>
          <a:lstStyle>
            <a:lvl1pPr>
              <a:defRPr sz="6400"/>
            </a:lvl1pPr>
          </a:lstStyle>
          <a:p>
            <a:pPr/>
            <a:r>
              <a:t>x.509 certificates</a:t>
            </a:r>
          </a:p>
        </p:txBody>
      </p:sp>
      <p:pic>
        <p:nvPicPr>
          <p:cNvPr id="977" name="Screen Shot 2564-11-16 at 01.29.49.png" descr="Screen Shot 2564-11-16 at 01.29.4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29603" y="2187131"/>
            <a:ext cx="9145594" cy="5379338"/>
          </a:xfrm>
          <a:prstGeom prst="rect">
            <a:avLst/>
          </a:prstGeom>
          <a:ln w="12700">
            <a:miter lim="400000"/>
          </a:ln>
        </p:spPr>
      </p:pic>
      <p:sp>
        <p:nvSpPr>
          <p:cNvPr id="978" name="https://docs.mongodb.com/manual/core/security-x.509/"/>
          <p:cNvSpPr txBox="1"/>
          <p:nvPr/>
        </p:nvSpPr>
        <p:spPr>
          <a:xfrm>
            <a:off x="2589283" y="8342407"/>
            <a:ext cx="7826234" cy="4595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5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https://docs.mongodb.com/manual/core/security-x.509/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Slide Number"/>
          <p:cNvSpPr txBox="1"/>
          <p:nvPr>
            <p:ph type="sldNum" sz="quarter" idx="2"/>
          </p:nvPr>
        </p:nvSpPr>
        <p:spPr>
          <a:xfrm>
            <a:off x="12185365" y="9089917"/>
            <a:ext cx="644036" cy="45951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981" name="x.509 certificates"/>
          <p:cNvSpPr txBox="1"/>
          <p:nvPr>
            <p:ph type="body" idx="21"/>
          </p:nvPr>
        </p:nvSpPr>
        <p:spPr>
          <a:xfrm>
            <a:off x="0" y="207014"/>
            <a:ext cx="13004801" cy="1014810"/>
          </a:xfrm>
          <a:prstGeom prst="rect">
            <a:avLst/>
          </a:prstGeom>
        </p:spPr>
        <p:txBody>
          <a:bodyPr/>
          <a:lstStyle>
            <a:lvl1pPr>
              <a:defRPr sz="6400"/>
            </a:lvl1pPr>
          </a:lstStyle>
          <a:p>
            <a:pPr/>
            <a:r>
              <a:t>x.509 certificates</a:t>
            </a:r>
          </a:p>
        </p:txBody>
      </p:sp>
      <p:sp>
        <p:nvSpPr>
          <p:cNvPr id="982" name="Verify members of replica set are authenticating to each other"/>
          <p:cNvSpPr txBox="1"/>
          <p:nvPr/>
        </p:nvSpPr>
        <p:spPr>
          <a:xfrm>
            <a:off x="7489" y="1604364"/>
            <a:ext cx="12989822" cy="14037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5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Verify members of replica set are authenticating to each other</a:t>
            </a:r>
          </a:p>
        </p:txBody>
      </p:sp>
      <p:sp>
        <p:nvSpPr>
          <p:cNvPr id="983" name="Encrypt sent over the network"/>
          <p:cNvSpPr txBox="1"/>
          <p:nvPr/>
        </p:nvSpPr>
        <p:spPr>
          <a:xfrm>
            <a:off x="7489" y="3569335"/>
            <a:ext cx="12989822" cy="7433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5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Encrypt sent over the network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Slide Number"/>
          <p:cNvSpPr txBox="1"/>
          <p:nvPr>
            <p:ph type="sldNum" sz="quarter" idx="2"/>
          </p:nvPr>
        </p:nvSpPr>
        <p:spPr>
          <a:xfrm>
            <a:off x="12185365" y="9089917"/>
            <a:ext cx="644036" cy="45951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986" name="Workshop"/>
          <p:cNvSpPr txBox="1"/>
          <p:nvPr/>
        </p:nvSpPr>
        <p:spPr>
          <a:xfrm>
            <a:off x="286467" y="3216722"/>
            <a:ext cx="12431866" cy="10148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6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Workshop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Slide Number"/>
          <p:cNvSpPr txBox="1"/>
          <p:nvPr>
            <p:ph type="sldNum" sz="quarter" idx="2"/>
          </p:nvPr>
        </p:nvSpPr>
        <p:spPr>
          <a:xfrm>
            <a:off x="12185365" y="9089917"/>
            <a:ext cx="644036" cy="45951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989" name="Performance"/>
          <p:cNvSpPr txBox="1"/>
          <p:nvPr/>
        </p:nvSpPr>
        <p:spPr>
          <a:xfrm>
            <a:off x="286467" y="3216722"/>
            <a:ext cx="12431866" cy="10148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6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Performance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Slide Number"/>
          <p:cNvSpPr txBox="1"/>
          <p:nvPr>
            <p:ph type="sldNum" sz="quarter" idx="2"/>
          </p:nvPr>
        </p:nvSpPr>
        <p:spPr>
          <a:xfrm>
            <a:off x="12185365" y="9089917"/>
            <a:ext cx="644036" cy="45951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992" name="Performance"/>
          <p:cNvSpPr txBox="1"/>
          <p:nvPr>
            <p:ph type="body" idx="21"/>
          </p:nvPr>
        </p:nvSpPr>
        <p:spPr>
          <a:xfrm>
            <a:off x="0" y="207014"/>
            <a:ext cx="13004801" cy="1014810"/>
          </a:xfrm>
          <a:prstGeom prst="rect">
            <a:avLst/>
          </a:prstGeom>
        </p:spPr>
        <p:txBody>
          <a:bodyPr/>
          <a:lstStyle>
            <a:lvl1pPr>
              <a:defRPr sz="6400"/>
            </a:lvl1pPr>
          </a:lstStyle>
          <a:p>
            <a:pPr/>
            <a:r>
              <a:t>Performance</a:t>
            </a:r>
          </a:p>
        </p:txBody>
      </p:sp>
      <p:sp>
        <p:nvSpPr>
          <p:cNvPr id="993" name="Configuration"/>
          <p:cNvSpPr txBox="1"/>
          <p:nvPr/>
        </p:nvSpPr>
        <p:spPr>
          <a:xfrm>
            <a:off x="-16735" y="2422954"/>
            <a:ext cx="13021735" cy="7801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Configuration</a:t>
            </a:r>
          </a:p>
        </p:txBody>
      </p:sp>
      <p:sp>
        <p:nvSpPr>
          <p:cNvPr id="994" name="Hardware"/>
          <p:cNvSpPr txBox="1"/>
          <p:nvPr/>
        </p:nvSpPr>
        <p:spPr>
          <a:xfrm>
            <a:off x="-778" y="1690461"/>
            <a:ext cx="12989822" cy="7801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Hardware</a:t>
            </a:r>
          </a:p>
        </p:txBody>
      </p:sp>
      <p:sp>
        <p:nvSpPr>
          <p:cNvPr id="995" name="Indexes"/>
          <p:cNvSpPr txBox="1"/>
          <p:nvPr/>
        </p:nvSpPr>
        <p:spPr>
          <a:xfrm>
            <a:off x="-8468" y="3160181"/>
            <a:ext cx="13021735" cy="7801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Indexes</a:t>
            </a:r>
          </a:p>
        </p:txBody>
      </p:sp>
      <p:sp>
        <p:nvSpPr>
          <p:cNvPr id="996" name="CRUD optimization"/>
          <p:cNvSpPr txBox="1"/>
          <p:nvPr/>
        </p:nvSpPr>
        <p:spPr>
          <a:xfrm>
            <a:off x="-8468" y="3886065"/>
            <a:ext cx="13021735" cy="7801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CRUD optimization</a:t>
            </a:r>
          </a:p>
        </p:txBody>
      </p:sp>
      <p:sp>
        <p:nvSpPr>
          <p:cNvPr id="997" name="Performance on cluster"/>
          <p:cNvSpPr txBox="1"/>
          <p:nvPr/>
        </p:nvSpPr>
        <p:spPr>
          <a:xfrm>
            <a:off x="-8468" y="4624789"/>
            <a:ext cx="13021735" cy="7801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Performance on cluster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Slide Number"/>
          <p:cNvSpPr txBox="1"/>
          <p:nvPr>
            <p:ph type="sldNum" sz="quarter" idx="2"/>
          </p:nvPr>
        </p:nvSpPr>
        <p:spPr>
          <a:xfrm>
            <a:off x="12185365" y="9089917"/>
            <a:ext cx="644036" cy="45951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000" name="Hardware"/>
          <p:cNvSpPr txBox="1"/>
          <p:nvPr>
            <p:ph type="body" idx="21"/>
          </p:nvPr>
        </p:nvSpPr>
        <p:spPr>
          <a:xfrm>
            <a:off x="0" y="207014"/>
            <a:ext cx="13004801" cy="1014810"/>
          </a:xfrm>
          <a:prstGeom prst="rect">
            <a:avLst/>
          </a:prstGeom>
        </p:spPr>
        <p:txBody>
          <a:bodyPr/>
          <a:lstStyle>
            <a:lvl1pPr>
              <a:defRPr sz="6400"/>
            </a:lvl1pPr>
          </a:lstStyle>
          <a:p>
            <a:pPr/>
            <a:r>
              <a:t>Hardware</a:t>
            </a:r>
          </a:p>
        </p:txBody>
      </p:sp>
      <p:pic>
        <p:nvPicPr>
          <p:cNvPr id="1001" name="Screen Shot 2564-11-16 at 02.55.49.png" descr="Screen Shot 2564-11-16 at 02.55.4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57690" y="2488405"/>
            <a:ext cx="10889420" cy="371064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Slide Number"/>
          <p:cNvSpPr txBox="1"/>
          <p:nvPr>
            <p:ph type="sldNum" sz="quarter" idx="2"/>
          </p:nvPr>
        </p:nvSpPr>
        <p:spPr>
          <a:xfrm>
            <a:off x="12185365" y="9089917"/>
            <a:ext cx="644036" cy="45951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004" name="Memory with MongoDB"/>
          <p:cNvSpPr txBox="1"/>
          <p:nvPr>
            <p:ph type="body" idx="21"/>
          </p:nvPr>
        </p:nvSpPr>
        <p:spPr>
          <a:xfrm>
            <a:off x="0" y="207014"/>
            <a:ext cx="13004801" cy="1014810"/>
          </a:xfrm>
          <a:prstGeom prst="rect">
            <a:avLst/>
          </a:prstGeom>
        </p:spPr>
        <p:txBody>
          <a:bodyPr/>
          <a:lstStyle>
            <a:lvl1pPr>
              <a:defRPr sz="6400"/>
            </a:lvl1pPr>
          </a:lstStyle>
          <a:p>
            <a:pPr/>
            <a:r>
              <a:t>Memory with MongoDB</a:t>
            </a:r>
          </a:p>
        </p:txBody>
      </p:sp>
      <p:sp>
        <p:nvSpPr>
          <p:cNvPr id="1005" name="Index traversing"/>
          <p:cNvSpPr txBox="1"/>
          <p:nvPr/>
        </p:nvSpPr>
        <p:spPr>
          <a:xfrm>
            <a:off x="-16735" y="2422954"/>
            <a:ext cx="13021735" cy="7801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Index traversing</a:t>
            </a:r>
          </a:p>
        </p:txBody>
      </p:sp>
      <p:sp>
        <p:nvSpPr>
          <p:cNvPr id="1006" name="Aggregation"/>
          <p:cNvSpPr txBox="1"/>
          <p:nvPr/>
        </p:nvSpPr>
        <p:spPr>
          <a:xfrm>
            <a:off x="-778" y="1690461"/>
            <a:ext cx="12989822" cy="7801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Aggregation</a:t>
            </a:r>
          </a:p>
        </p:txBody>
      </p:sp>
      <p:sp>
        <p:nvSpPr>
          <p:cNvPr id="1007" name="Write operations"/>
          <p:cNvSpPr txBox="1"/>
          <p:nvPr/>
        </p:nvSpPr>
        <p:spPr>
          <a:xfrm>
            <a:off x="-8468" y="3160181"/>
            <a:ext cx="13021735" cy="7801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Write operations</a:t>
            </a:r>
          </a:p>
        </p:txBody>
      </p:sp>
      <p:sp>
        <p:nvSpPr>
          <p:cNvPr id="1008" name="Query engine"/>
          <p:cNvSpPr txBox="1"/>
          <p:nvPr/>
        </p:nvSpPr>
        <p:spPr>
          <a:xfrm>
            <a:off x="-8468" y="3886065"/>
            <a:ext cx="13021735" cy="7801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Query engine</a:t>
            </a:r>
          </a:p>
        </p:txBody>
      </p:sp>
      <p:sp>
        <p:nvSpPr>
          <p:cNvPr id="1009" name="Connections"/>
          <p:cNvSpPr txBox="1"/>
          <p:nvPr/>
        </p:nvSpPr>
        <p:spPr>
          <a:xfrm>
            <a:off x="-8468" y="4624789"/>
            <a:ext cx="13021735" cy="7801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Connections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Slide Number"/>
          <p:cNvSpPr txBox="1"/>
          <p:nvPr>
            <p:ph type="sldNum" sz="quarter" idx="2"/>
          </p:nvPr>
        </p:nvSpPr>
        <p:spPr>
          <a:xfrm>
            <a:off x="12185365" y="9089917"/>
            <a:ext cx="644036" cy="45951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012" name="CPU with MongoDB"/>
          <p:cNvSpPr txBox="1"/>
          <p:nvPr>
            <p:ph type="body" idx="21"/>
          </p:nvPr>
        </p:nvSpPr>
        <p:spPr>
          <a:xfrm>
            <a:off x="0" y="207014"/>
            <a:ext cx="13004801" cy="1014810"/>
          </a:xfrm>
          <a:prstGeom prst="rect">
            <a:avLst/>
          </a:prstGeom>
        </p:spPr>
        <p:txBody>
          <a:bodyPr/>
          <a:lstStyle>
            <a:lvl1pPr>
              <a:defRPr sz="6400"/>
            </a:lvl1pPr>
          </a:lstStyle>
          <a:p>
            <a:pPr/>
            <a:r>
              <a:t>CPU with MongoDB</a:t>
            </a:r>
          </a:p>
        </p:txBody>
      </p:sp>
      <p:sp>
        <p:nvSpPr>
          <p:cNvPr id="1013" name="Concurrency model"/>
          <p:cNvSpPr txBox="1"/>
          <p:nvPr/>
        </p:nvSpPr>
        <p:spPr>
          <a:xfrm>
            <a:off x="-16735" y="2422954"/>
            <a:ext cx="13021735" cy="7801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Concurrency model</a:t>
            </a:r>
          </a:p>
        </p:txBody>
      </p:sp>
      <p:sp>
        <p:nvSpPr>
          <p:cNvPr id="1014" name="Storage engine"/>
          <p:cNvSpPr txBox="1"/>
          <p:nvPr/>
        </p:nvSpPr>
        <p:spPr>
          <a:xfrm>
            <a:off x="-778" y="1690461"/>
            <a:ext cx="12989822" cy="7801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Storage engine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Slide Number"/>
          <p:cNvSpPr txBox="1"/>
          <p:nvPr>
            <p:ph type="sldNum" sz="quarter" idx="2"/>
          </p:nvPr>
        </p:nvSpPr>
        <p:spPr>
          <a:xfrm>
            <a:off x="12185365" y="9089917"/>
            <a:ext cx="644036" cy="45951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017" name="Indexed"/>
          <p:cNvSpPr txBox="1"/>
          <p:nvPr/>
        </p:nvSpPr>
        <p:spPr>
          <a:xfrm>
            <a:off x="286467" y="3216722"/>
            <a:ext cx="12431866" cy="10148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6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Indexed</a:t>
            </a:r>
          </a:p>
        </p:txBody>
      </p:sp>
      <p:sp>
        <p:nvSpPr>
          <p:cNvPr id="1018" name="https://docs.mongodb.com/manual/indexes/"/>
          <p:cNvSpPr txBox="1"/>
          <p:nvPr/>
        </p:nvSpPr>
        <p:spPr>
          <a:xfrm>
            <a:off x="3383188" y="8342407"/>
            <a:ext cx="6238424" cy="4595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5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https://docs.mongodb.com/manual/indexes/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61" name="MongoDB"/>
          <p:cNvSpPr txBox="1"/>
          <p:nvPr>
            <p:ph type="body" idx="21"/>
          </p:nvPr>
        </p:nvSpPr>
        <p:spPr>
          <a:xfrm>
            <a:off x="0" y="207014"/>
            <a:ext cx="13004801" cy="1014810"/>
          </a:xfrm>
          <a:prstGeom prst="rect">
            <a:avLst/>
          </a:prstGeom>
        </p:spPr>
        <p:txBody>
          <a:bodyPr/>
          <a:lstStyle>
            <a:lvl1pPr>
              <a:defRPr sz="6400"/>
            </a:lvl1pPr>
          </a:lstStyle>
          <a:p>
            <a:pPr/>
            <a:r>
              <a:t>MongoDB</a:t>
            </a:r>
          </a:p>
        </p:txBody>
      </p:sp>
      <p:sp>
        <p:nvSpPr>
          <p:cNvPr id="262" name="Scalable"/>
          <p:cNvSpPr txBox="1"/>
          <p:nvPr/>
        </p:nvSpPr>
        <p:spPr>
          <a:xfrm>
            <a:off x="-16735" y="2422954"/>
            <a:ext cx="13021735" cy="7801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Scalable</a:t>
            </a:r>
          </a:p>
        </p:txBody>
      </p:sp>
      <p:sp>
        <p:nvSpPr>
          <p:cNvPr id="263" name="Open sources"/>
          <p:cNvSpPr txBox="1"/>
          <p:nvPr/>
        </p:nvSpPr>
        <p:spPr>
          <a:xfrm>
            <a:off x="-778" y="1690461"/>
            <a:ext cx="12989822" cy="7801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Open sources</a:t>
            </a:r>
          </a:p>
        </p:txBody>
      </p:sp>
      <p:sp>
        <p:nvSpPr>
          <p:cNvPr id="264" name="High-performance"/>
          <p:cNvSpPr txBox="1"/>
          <p:nvPr/>
        </p:nvSpPr>
        <p:spPr>
          <a:xfrm>
            <a:off x="-8468" y="3160181"/>
            <a:ext cx="13021735" cy="7801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High-performance</a:t>
            </a:r>
          </a:p>
        </p:txBody>
      </p:sp>
      <p:sp>
        <p:nvSpPr>
          <p:cNvPr id="265" name="Schema-free, dynamic schema"/>
          <p:cNvSpPr txBox="1"/>
          <p:nvPr/>
        </p:nvSpPr>
        <p:spPr>
          <a:xfrm>
            <a:off x="-8468" y="3886065"/>
            <a:ext cx="13021735" cy="7801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Schema-free, dynamic schema</a:t>
            </a:r>
          </a:p>
        </p:txBody>
      </p:sp>
      <p:sp>
        <p:nvSpPr>
          <p:cNvPr id="266" name="Document-oriented database"/>
          <p:cNvSpPr txBox="1"/>
          <p:nvPr/>
        </p:nvSpPr>
        <p:spPr>
          <a:xfrm>
            <a:off x="-16735" y="4623292"/>
            <a:ext cx="13021735" cy="7801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4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Document-oriented database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Slide Number"/>
          <p:cNvSpPr txBox="1"/>
          <p:nvPr>
            <p:ph type="sldNum" sz="quarter" idx="2"/>
          </p:nvPr>
        </p:nvSpPr>
        <p:spPr>
          <a:xfrm>
            <a:off x="12185365" y="9089917"/>
            <a:ext cx="644036" cy="45951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021" name="Indexes"/>
          <p:cNvSpPr txBox="1"/>
          <p:nvPr>
            <p:ph type="body" idx="21"/>
          </p:nvPr>
        </p:nvSpPr>
        <p:spPr>
          <a:xfrm>
            <a:off x="0" y="207014"/>
            <a:ext cx="13004801" cy="1014810"/>
          </a:xfrm>
          <a:prstGeom prst="rect">
            <a:avLst/>
          </a:prstGeom>
        </p:spPr>
        <p:txBody>
          <a:bodyPr/>
          <a:lstStyle>
            <a:lvl1pPr>
              <a:defRPr sz="6400"/>
            </a:lvl1pPr>
          </a:lstStyle>
          <a:p>
            <a:pPr/>
            <a:r>
              <a:t>Indexes</a:t>
            </a:r>
          </a:p>
        </p:txBody>
      </p:sp>
      <p:sp>
        <p:nvSpPr>
          <p:cNvPr id="1022" name="Most impactful ways to improve query performance"/>
          <p:cNvSpPr txBox="1"/>
          <p:nvPr/>
        </p:nvSpPr>
        <p:spPr>
          <a:xfrm>
            <a:off x="-16735" y="2511871"/>
            <a:ext cx="13021735" cy="14786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Most impactful ways to improve query performance</a:t>
            </a:r>
          </a:p>
        </p:txBody>
      </p:sp>
      <p:sp>
        <p:nvSpPr>
          <p:cNvPr id="1023" name="Make query more efficient"/>
          <p:cNvSpPr txBox="1"/>
          <p:nvPr/>
        </p:nvSpPr>
        <p:spPr>
          <a:xfrm>
            <a:off x="-778" y="1690461"/>
            <a:ext cx="12989822" cy="7801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Make query more efficient</a:t>
            </a:r>
          </a:p>
        </p:txBody>
      </p:sp>
      <p:pic>
        <p:nvPicPr>
          <p:cNvPr id="102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733582" y="4439269"/>
            <a:ext cx="5537636" cy="424024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Slide Number"/>
          <p:cNvSpPr txBox="1"/>
          <p:nvPr>
            <p:ph type="sldNum" sz="quarter" idx="2"/>
          </p:nvPr>
        </p:nvSpPr>
        <p:spPr>
          <a:xfrm>
            <a:off x="12185365" y="9089917"/>
            <a:ext cx="644036" cy="45951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027" name="Index types"/>
          <p:cNvSpPr txBox="1"/>
          <p:nvPr>
            <p:ph type="body" idx="21"/>
          </p:nvPr>
        </p:nvSpPr>
        <p:spPr>
          <a:xfrm>
            <a:off x="0" y="207014"/>
            <a:ext cx="13004801" cy="1014810"/>
          </a:xfrm>
          <a:prstGeom prst="rect">
            <a:avLst/>
          </a:prstGeom>
        </p:spPr>
        <p:txBody>
          <a:bodyPr/>
          <a:lstStyle>
            <a:lvl1pPr>
              <a:defRPr sz="6400"/>
            </a:lvl1pPr>
          </a:lstStyle>
          <a:p>
            <a:pPr/>
            <a:r>
              <a:t>Index types</a:t>
            </a:r>
          </a:p>
        </p:txBody>
      </p:sp>
      <p:sp>
        <p:nvSpPr>
          <p:cNvPr id="1028" name="Compound"/>
          <p:cNvSpPr txBox="1"/>
          <p:nvPr/>
        </p:nvSpPr>
        <p:spPr>
          <a:xfrm>
            <a:off x="-16735" y="2422954"/>
            <a:ext cx="13021735" cy="7801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Compound</a:t>
            </a:r>
          </a:p>
        </p:txBody>
      </p:sp>
      <p:sp>
        <p:nvSpPr>
          <p:cNvPr id="1029" name="Single"/>
          <p:cNvSpPr txBox="1"/>
          <p:nvPr/>
        </p:nvSpPr>
        <p:spPr>
          <a:xfrm>
            <a:off x="-778" y="1690461"/>
            <a:ext cx="12989822" cy="7801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Single</a:t>
            </a:r>
          </a:p>
        </p:txBody>
      </p:sp>
      <p:sp>
        <p:nvSpPr>
          <p:cNvPr id="1030" name="Multikey"/>
          <p:cNvSpPr txBox="1"/>
          <p:nvPr/>
        </p:nvSpPr>
        <p:spPr>
          <a:xfrm>
            <a:off x="-8468" y="3160181"/>
            <a:ext cx="13021735" cy="7801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Multikey</a:t>
            </a:r>
          </a:p>
        </p:txBody>
      </p:sp>
      <p:sp>
        <p:nvSpPr>
          <p:cNvPr id="1031" name="Geospatial"/>
          <p:cNvSpPr txBox="1"/>
          <p:nvPr/>
        </p:nvSpPr>
        <p:spPr>
          <a:xfrm>
            <a:off x="-8468" y="3895328"/>
            <a:ext cx="13021735" cy="7801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Geospatial</a:t>
            </a:r>
          </a:p>
        </p:txBody>
      </p:sp>
      <p:sp>
        <p:nvSpPr>
          <p:cNvPr id="1032" name="Text"/>
          <p:cNvSpPr txBox="1"/>
          <p:nvPr/>
        </p:nvSpPr>
        <p:spPr>
          <a:xfrm>
            <a:off x="8665" y="4629902"/>
            <a:ext cx="13021735" cy="7801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Text</a:t>
            </a:r>
          </a:p>
        </p:txBody>
      </p:sp>
      <p:sp>
        <p:nvSpPr>
          <p:cNvPr id="1033" name="Hashed"/>
          <p:cNvSpPr txBox="1"/>
          <p:nvPr/>
        </p:nvSpPr>
        <p:spPr>
          <a:xfrm>
            <a:off x="8665" y="5367702"/>
            <a:ext cx="13021735" cy="7801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Hashed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Slide Number"/>
          <p:cNvSpPr txBox="1"/>
          <p:nvPr>
            <p:ph type="sldNum" sz="quarter" idx="2"/>
          </p:nvPr>
        </p:nvSpPr>
        <p:spPr>
          <a:xfrm>
            <a:off x="12185365" y="9089917"/>
            <a:ext cx="644036" cy="45951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036" name="Better indexes ?"/>
          <p:cNvSpPr txBox="1"/>
          <p:nvPr>
            <p:ph type="body" idx="21"/>
          </p:nvPr>
        </p:nvSpPr>
        <p:spPr>
          <a:xfrm>
            <a:off x="0" y="207014"/>
            <a:ext cx="13004801" cy="1014810"/>
          </a:xfrm>
          <a:prstGeom prst="rect">
            <a:avLst/>
          </a:prstGeom>
        </p:spPr>
        <p:txBody>
          <a:bodyPr/>
          <a:lstStyle>
            <a:lvl1pPr>
              <a:defRPr sz="6400"/>
            </a:lvl1pPr>
          </a:lstStyle>
          <a:p>
            <a:pPr/>
            <a:r>
              <a:t>Better indexes ?</a:t>
            </a:r>
          </a:p>
        </p:txBody>
      </p:sp>
      <p:sp>
        <p:nvSpPr>
          <p:cNvPr id="1037" name="Learn how to MongoDB picks a index"/>
          <p:cNvSpPr txBox="1"/>
          <p:nvPr/>
        </p:nvSpPr>
        <p:spPr>
          <a:xfrm>
            <a:off x="-16735" y="2422954"/>
            <a:ext cx="13021735" cy="7801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Learn how to MongoDB picks a index</a:t>
            </a:r>
          </a:p>
        </p:txBody>
      </p:sp>
      <p:sp>
        <p:nvSpPr>
          <p:cNvPr id="1038" name="Build the right indexes for your criteria"/>
          <p:cNvSpPr txBox="1"/>
          <p:nvPr/>
        </p:nvSpPr>
        <p:spPr>
          <a:xfrm>
            <a:off x="-778" y="1690461"/>
            <a:ext cx="12989822" cy="7801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Build the right indexes for your criteria</a:t>
            </a:r>
          </a:p>
        </p:txBody>
      </p:sp>
      <p:sp>
        <p:nvSpPr>
          <p:cNvPr id="1039" name="Improve query performance with explain"/>
          <p:cNvSpPr txBox="1"/>
          <p:nvPr/>
        </p:nvSpPr>
        <p:spPr>
          <a:xfrm>
            <a:off x="-8468" y="3160181"/>
            <a:ext cx="13021735" cy="7801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4800">
                <a:latin typeface="Arial"/>
                <a:ea typeface="Arial"/>
                <a:cs typeface="Arial"/>
                <a:sym typeface="Arial"/>
              </a:defRPr>
            </a:pPr>
            <a:r>
              <a:t>Improve query performance with </a:t>
            </a:r>
            <a:r>
              <a:rPr b="1"/>
              <a:t>explain</a:t>
            </a:r>
          </a:p>
        </p:txBody>
      </p:sp>
      <p:sp>
        <p:nvSpPr>
          <p:cNvPr id="1040" name="Learn about other index types"/>
          <p:cNvSpPr txBox="1"/>
          <p:nvPr/>
        </p:nvSpPr>
        <p:spPr>
          <a:xfrm>
            <a:off x="-8468" y="3895328"/>
            <a:ext cx="13021735" cy="7801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4800">
                <a:latin typeface="Arial"/>
                <a:ea typeface="Arial"/>
                <a:cs typeface="Arial"/>
                <a:sym typeface="Arial"/>
              </a:defRPr>
            </a:pPr>
            <a:r>
              <a:t>Learn about other </a:t>
            </a:r>
            <a:r>
              <a:rPr b="1"/>
              <a:t>index types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Slide Number"/>
          <p:cNvSpPr txBox="1"/>
          <p:nvPr>
            <p:ph type="sldNum" sz="quarter" idx="2"/>
          </p:nvPr>
        </p:nvSpPr>
        <p:spPr>
          <a:xfrm>
            <a:off x="12185365" y="9089917"/>
            <a:ext cx="644036" cy="45951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043" name="Avoid sorting !!"/>
          <p:cNvSpPr txBox="1"/>
          <p:nvPr/>
        </p:nvSpPr>
        <p:spPr>
          <a:xfrm>
            <a:off x="286467" y="3216722"/>
            <a:ext cx="12431866" cy="10148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6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Avoid sorting !!</a:t>
            </a:r>
          </a:p>
        </p:txBody>
      </p:sp>
      <p:sp>
        <p:nvSpPr>
          <p:cNvPr id="1044" name="https://docs.mongodb.com/manual/tutorial/sort-results-with-indexes"/>
          <p:cNvSpPr txBox="1"/>
          <p:nvPr/>
        </p:nvSpPr>
        <p:spPr>
          <a:xfrm>
            <a:off x="1733599" y="8342407"/>
            <a:ext cx="9537602" cy="4595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5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https://docs.mongodb.com/manual/tutorial/sort-results-with-indexes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Slide Number"/>
          <p:cNvSpPr txBox="1"/>
          <p:nvPr>
            <p:ph type="sldNum" sz="quarter" idx="2"/>
          </p:nvPr>
        </p:nvSpPr>
        <p:spPr>
          <a:xfrm>
            <a:off x="12185365" y="9089917"/>
            <a:ext cx="644036" cy="45951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047" name="Working with Distributed system"/>
          <p:cNvSpPr txBox="1"/>
          <p:nvPr>
            <p:ph type="body" idx="21"/>
          </p:nvPr>
        </p:nvSpPr>
        <p:spPr>
          <a:xfrm>
            <a:off x="0" y="207014"/>
            <a:ext cx="13004801" cy="1014810"/>
          </a:xfrm>
          <a:prstGeom prst="rect">
            <a:avLst/>
          </a:prstGeom>
        </p:spPr>
        <p:txBody>
          <a:bodyPr/>
          <a:lstStyle>
            <a:lvl1pPr>
              <a:defRPr sz="6400"/>
            </a:lvl1pPr>
          </a:lstStyle>
          <a:p>
            <a:pPr/>
            <a:r>
              <a:t>Working with Distributed system</a:t>
            </a:r>
          </a:p>
        </p:txBody>
      </p:sp>
      <p:sp>
        <p:nvSpPr>
          <p:cNvPr id="1048" name="Data is spread across different nodes"/>
          <p:cNvSpPr txBox="1"/>
          <p:nvPr/>
        </p:nvSpPr>
        <p:spPr>
          <a:xfrm>
            <a:off x="-16735" y="2422954"/>
            <a:ext cx="13021735" cy="7801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Data is spread across different nodes</a:t>
            </a:r>
          </a:p>
        </p:txBody>
      </p:sp>
      <p:sp>
        <p:nvSpPr>
          <p:cNvPr id="1049" name="Consider latency"/>
          <p:cNvSpPr txBox="1"/>
          <p:nvPr/>
        </p:nvSpPr>
        <p:spPr>
          <a:xfrm>
            <a:off x="-778" y="1690461"/>
            <a:ext cx="12989822" cy="7801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Consider latency</a:t>
            </a:r>
          </a:p>
        </p:txBody>
      </p:sp>
      <p:sp>
        <p:nvSpPr>
          <p:cNvPr id="1050" name="Read and Write operations"/>
          <p:cNvSpPr txBox="1"/>
          <p:nvPr/>
        </p:nvSpPr>
        <p:spPr>
          <a:xfrm>
            <a:off x="-8468" y="3160181"/>
            <a:ext cx="13021735" cy="7801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Read and Write operations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Slide Number"/>
          <p:cNvSpPr txBox="1"/>
          <p:nvPr>
            <p:ph type="sldNum" sz="quarter" idx="2"/>
          </p:nvPr>
        </p:nvSpPr>
        <p:spPr>
          <a:xfrm>
            <a:off x="12185365" y="9089917"/>
            <a:ext cx="644036" cy="45951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053" name="Increase write performance"/>
          <p:cNvSpPr txBox="1"/>
          <p:nvPr>
            <p:ph type="body" idx="21"/>
          </p:nvPr>
        </p:nvSpPr>
        <p:spPr>
          <a:xfrm>
            <a:off x="0" y="207014"/>
            <a:ext cx="13004801" cy="1014810"/>
          </a:xfrm>
          <a:prstGeom prst="rect">
            <a:avLst/>
          </a:prstGeom>
        </p:spPr>
        <p:txBody>
          <a:bodyPr/>
          <a:lstStyle>
            <a:lvl1pPr>
              <a:defRPr sz="6400"/>
            </a:lvl1pPr>
          </a:lstStyle>
          <a:p>
            <a:pPr/>
            <a:r>
              <a:t>Increase write performance</a:t>
            </a:r>
          </a:p>
        </p:txBody>
      </p:sp>
      <p:sp>
        <p:nvSpPr>
          <p:cNvPr id="1054" name="Shard key rules"/>
          <p:cNvSpPr txBox="1"/>
          <p:nvPr/>
        </p:nvSpPr>
        <p:spPr>
          <a:xfrm>
            <a:off x="-16735" y="2422954"/>
            <a:ext cx="13021735" cy="7801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Shard key rules</a:t>
            </a:r>
          </a:p>
        </p:txBody>
      </p:sp>
      <p:sp>
        <p:nvSpPr>
          <p:cNvPr id="1055" name="Vertical vs Horizontal scale"/>
          <p:cNvSpPr txBox="1"/>
          <p:nvPr/>
        </p:nvSpPr>
        <p:spPr>
          <a:xfrm>
            <a:off x="-778" y="1690461"/>
            <a:ext cx="12989822" cy="7801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Vertical vs Horizontal scale</a:t>
            </a:r>
          </a:p>
        </p:txBody>
      </p:sp>
      <p:sp>
        <p:nvSpPr>
          <p:cNvPr id="1056" name="Bulk write"/>
          <p:cNvSpPr txBox="1"/>
          <p:nvPr/>
        </p:nvSpPr>
        <p:spPr>
          <a:xfrm>
            <a:off x="-8468" y="3160181"/>
            <a:ext cx="13021735" cy="7801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Bulk write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Slide Number"/>
          <p:cNvSpPr txBox="1"/>
          <p:nvPr>
            <p:ph type="sldNum" sz="quarter" idx="2"/>
          </p:nvPr>
        </p:nvSpPr>
        <p:spPr>
          <a:xfrm>
            <a:off x="12185365" y="9089917"/>
            <a:ext cx="644036" cy="45951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059" name="Read from secondary"/>
          <p:cNvSpPr txBox="1"/>
          <p:nvPr>
            <p:ph type="body" idx="21"/>
          </p:nvPr>
        </p:nvSpPr>
        <p:spPr>
          <a:xfrm>
            <a:off x="0" y="207014"/>
            <a:ext cx="13004801" cy="1014810"/>
          </a:xfrm>
          <a:prstGeom prst="rect">
            <a:avLst/>
          </a:prstGeom>
        </p:spPr>
        <p:txBody>
          <a:bodyPr/>
          <a:lstStyle>
            <a:lvl1pPr>
              <a:defRPr sz="6400"/>
            </a:lvl1pPr>
          </a:lstStyle>
          <a:p>
            <a:pPr/>
            <a:r>
              <a:t>Read from secondary</a:t>
            </a:r>
          </a:p>
        </p:txBody>
      </p:sp>
      <p:sp>
        <p:nvSpPr>
          <p:cNvPr id="1060" name="Eventually consistency"/>
          <p:cNvSpPr txBox="1"/>
          <p:nvPr/>
        </p:nvSpPr>
        <p:spPr>
          <a:xfrm>
            <a:off x="7489" y="1427093"/>
            <a:ext cx="12989822" cy="6564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Eventually consistency</a:t>
            </a:r>
          </a:p>
        </p:txBody>
      </p:sp>
      <p:pic>
        <p:nvPicPr>
          <p:cNvPr id="1061" name="Screen Shot 2564-11-16 at 03.11.16.png" descr="Screen Shot 2564-11-16 at 03.11.1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27258" y="2374793"/>
            <a:ext cx="8750284" cy="61419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Slide Number"/>
          <p:cNvSpPr txBox="1"/>
          <p:nvPr>
            <p:ph type="sldNum" sz="quarter" idx="2"/>
          </p:nvPr>
        </p:nvSpPr>
        <p:spPr>
          <a:xfrm>
            <a:off x="12185365" y="9089917"/>
            <a:ext cx="644036" cy="45951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064" name="Use case"/>
          <p:cNvSpPr txBox="1"/>
          <p:nvPr>
            <p:ph type="body" idx="21"/>
          </p:nvPr>
        </p:nvSpPr>
        <p:spPr>
          <a:xfrm>
            <a:off x="0" y="207014"/>
            <a:ext cx="13004801" cy="1014810"/>
          </a:xfrm>
          <a:prstGeom prst="rect">
            <a:avLst/>
          </a:prstGeom>
        </p:spPr>
        <p:txBody>
          <a:bodyPr/>
          <a:lstStyle>
            <a:lvl1pPr>
              <a:defRPr sz="6400"/>
            </a:lvl1pPr>
          </a:lstStyle>
          <a:p>
            <a:pPr/>
            <a:r>
              <a:t>Use case</a:t>
            </a:r>
          </a:p>
        </p:txBody>
      </p:sp>
      <p:pic>
        <p:nvPicPr>
          <p:cNvPr id="1065" name="Screen Shot 2564-11-16 at 03.12.21.png" descr="Screen Shot 2564-11-16 at 03.12.2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81773" y="1684594"/>
            <a:ext cx="12041254" cy="666054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Slide Number"/>
          <p:cNvSpPr txBox="1"/>
          <p:nvPr>
            <p:ph type="sldNum" sz="quarter" idx="2"/>
          </p:nvPr>
        </p:nvSpPr>
        <p:spPr>
          <a:xfrm>
            <a:off x="12185365" y="9089917"/>
            <a:ext cx="644036" cy="45951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068" name="Be careful !!"/>
          <p:cNvSpPr txBox="1"/>
          <p:nvPr>
            <p:ph type="body" idx="21"/>
          </p:nvPr>
        </p:nvSpPr>
        <p:spPr>
          <a:xfrm>
            <a:off x="0" y="207014"/>
            <a:ext cx="13004801" cy="1014810"/>
          </a:xfrm>
          <a:prstGeom prst="rect">
            <a:avLst/>
          </a:prstGeom>
        </p:spPr>
        <p:txBody>
          <a:bodyPr/>
          <a:lstStyle>
            <a:lvl1pPr>
              <a:defRPr sz="6400"/>
            </a:lvl1pPr>
          </a:lstStyle>
          <a:p>
            <a:pPr/>
            <a:r>
              <a:t>Be careful !!</a:t>
            </a:r>
          </a:p>
        </p:txBody>
      </p:sp>
      <p:pic>
        <p:nvPicPr>
          <p:cNvPr id="1069" name="Screen Shot 2564-11-16 at 03.14.14.png" descr="Screen Shot 2564-11-16 at 03.14.1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68824" y="1911282"/>
            <a:ext cx="9067152" cy="6207172"/>
          </a:xfrm>
          <a:prstGeom prst="rect">
            <a:avLst/>
          </a:prstGeom>
          <a:ln w="12700">
            <a:miter lim="400000"/>
          </a:ln>
        </p:spPr>
      </p:pic>
      <p:sp>
        <p:nvSpPr>
          <p:cNvPr id="1070" name="Rounded Rectangle"/>
          <p:cNvSpPr/>
          <p:nvPr/>
        </p:nvSpPr>
        <p:spPr>
          <a:xfrm>
            <a:off x="3184171" y="5960716"/>
            <a:ext cx="4886278" cy="960438"/>
          </a:xfrm>
          <a:prstGeom prst="roundRect">
            <a:avLst>
              <a:gd name="adj" fmla="val 16736"/>
            </a:avLst>
          </a:prstGeom>
          <a:ln w="508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071" name="Read from secondary"/>
          <p:cNvSpPr txBox="1"/>
          <p:nvPr/>
        </p:nvSpPr>
        <p:spPr>
          <a:xfrm>
            <a:off x="3671124" y="5379786"/>
            <a:ext cx="4606572" cy="6196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7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Read from secondary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Slide Number"/>
          <p:cNvSpPr txBox="1"/>
          <p:nvPr>
            <p:ph type="sldNum" sz="quarter" idx="2"/>
          </p:nvPr>
        </p:nvSpPr>
        <p:spPr>
          <a:xfrm>
            <a:off x="12185365" y="9089917"/>
            <a:ext cx="644036" cy="45951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074" name="Workshop"/>
          <p:cNvSpPr txBox="1"/>
          <p:nvPr/>
        </p:nvSpPr>
        <p:spPr>
          <a:xfrm>
            <a:off x="286467" y="3216722"/>
            <a:ext cx="12431866" cy="10148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6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Workshop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69" name="MongoDB"/>
          <p:cNvSpPr txBox="1"/>
          <p:nvPr>
            <p:ph type="body" idx="21"/>
          </p:nvPr>
        </p:nvSpPr>
        <p:spPr>
          <a:xfrm>
            <a:off x="0" y="207014"/>
            <a:ext cx="13004801" cy="1014810"/>
          </a:xfrm>
          <a:prstGeom prst="rect">
            <a:avLst/>
          </a:prstGeom>
        </p:spPr>
        <p:txBody>
          <a:bodyPr/>
          <a:lstStyle>
            <a:lvl1pPr>
              <a:defRPr sz="6400"/>
            </a:lvl1pPr>
          </a:lstStyle>
          <a:p>
            <a:pPr/>
            <a:r>
              <a:t>MongoDB</a:t>
            </a:r>
          </a:p>
        </p:txBody>
      </p:sp>
      <p:sp>
        <p:nvSpPr>
          <p:cNvPr id="270" name="Stored in collections"/>
          <p:cNvSpPr txBox="1"/>
          <p:nvPr/>
        </p:nvSpPr>
        <p:spPr>
          <a:xfrm>
            <a:off x="-16735" y="2422954"/>
            <a:ext cx="13021735" cy="7801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Stored in collections</a:t>
            </a:r>
          </a:p>
        </p:txBody>
      </p:sp>
      <p:sp>
        <p:nvSpPr>
          <p:cNvPr id="271" name="NoSQL documentDB"/>
          <p:cNvSpPr txBox="1"/>
          <p:nvPr/>
        </p:nvSpPr>
        <p:spPr>
          <a:xfrm>
            <a:off x="-778" y="1690461"/>
            <a:ext cx="12989822" cy="7801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NoSQL documentDB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Slide Number"/>
          <p:cNvSpPr txBox="1"/>
          <p:nvPr>
            <p:ph type="sldNum" sz="quarter" idx="2"/>
          </p:nvPr>
        </p:nvSpPr>
        <p:spPr>
          <a:xfrm>
            <a:off x="12185365" y="9089917"/>
            <a:ext cx="644036" cy="45951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077" name="Q/A"/>
          <p:cNvSpPr txBox="1"/>
          <p:nvPr/>
        </p:nvSpPr>
        <p:spPr>
          <a:xfrm>
            <a:off x="286467" y="3216722"/>
            <a:ext cx="12431866" cy="10148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6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Q/A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74" name="Document"/>
          <p:cNvSpPr txBox="1"/>
          <p:nvPr>
            <p:ph type="body" idx="21"/>
          </p:nvPr>
        </p:nvSpPr>
        <p:spPr>
          <a:xfrm>
            <a:off x="0" y="207014"/>
            <a:ext cx="13004801" cy="1014810"/>
          </a:xfrm>
          <a:prstGeom prst="rect">
            <a:avLst/>
          </a:prstGeom>
        </p:spPr>
        <p:txBody>
          <a:bodyPr/>
          <a:lstStyle>
            <a:lvl1pPr>
              <a:defRPr sz="6400"/>
            </a:lvl1pPr>
          </a:lstStyle>
          <a:p>
            <a:pPr/>
            <a:r>
              <a:t>Document</a:t>
            </a:r>
          </a:p>
        </p:txBody>
      </p:sp>
      <p:sp>
        <p:nvSpPr>
          <p:cNvPr id="275" name="Set of field-values pairs"/>
          <p:cNvSpPr txBox="1"/>
          <p:nvPr/>
        </p:nvSpPr>
        <p:spPr>
          <a:xfrm>
            <a:off x="-16735" y="2422954"/>
            <a:ext cx="13021735" cy="7801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Set of field-values pairs</a:t>
            </a:r>
          </a:p>
        </p:txBody>
      </p:sp>
      <p:sp>
        <p:nvSpPr>
          <p:cNvPr id="276" name="Way to organize and store data"/>
          <p:cNvSpPr txBox="1"/>
          <p:nvPr/>
        </p:nvSpPr>
        <p:spPr>
          <a:xfrm>
            <a:off x="-778" y="1690461"/>
            <a:ext cx="12989822" cy="7801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Way to organize and store data</a:t>
            </a:r>
          </a:p>
        </p:txBody>
      </p:sp>
      <p:pic>
        <p:nvPicPr>
          <p:cNvPr id="277" name="Screen Shot 2564-11-15 at 15.04.18.png" descr="Screen Shot 2564-11-15 at 15.04.1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28535" y="4044015"/>
            <a:ext cx="4547731" cy="273993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80" name="JSON format"/>
          <p:cNvSpPr txBox="1"/>
          <p:nvPr>
            <p:ph type="body" idx="21"/>
          </p:nvPr>
        </p:nvSpPr>
        <p:spPr>
          <a:xfrm>
            <a:off x="0" y="207014"/>
            <a:ext cx="13004801" cy="1014810"/>
          </a:xfrm>
          <a:prstGeom prst="rect">
            <a:avLst/>
          </a:prstGeom>
        </p:spPr>
        <p:txBody>
          <a:bodyPr/>
          <a:lstStyle>
            <a:lvl1pPr>
              <a:defRPr sz="6400"/>
            </a:lvl1pPr>
          </a:lstStyle>
          <a:p>
            <a:pPr/>
            <a:r>
              <a:t>JSON format</a:t>
            </a:r>
          </a:p>
        </p:txBody>
      </p:sp>
      <p:sp>
        <p:nvSpPr>
          <p:cNvPr id="281" name="Start and end with { }"/>
          <p:cNvSpPr txBox="1"/>
          <p:nvPr/>
        </p:nvSpPr>
        <p:spPr>
          <a:xfrm>
            <a:off x="-16735" y="2422954"/>
            <a:ext cx="13021735" cy="7801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4800">
                <a:latin typeface="Arial"/>
                <a:ea typeface="Arial"/>
                <a:cs typeface="Arial"/>
                <a:sym typeface="Arial"/>
              </a:defRPr>
            </a:pPr>
            <a:r>
              <a:t>Start and end with </a:t>
            </a:r>
            <a:r>
              <a:rPr b="1"/>
              <a:t>{ }</a:t>
            </a:r>
          </a:p>
        </p:txBody>
      </p:sp>
      <p:sp>
        <p:nvSpPr>
          <p:cNvPr id="282" name="JavaScript Object Notation"/>
          <p:cNvSpPr txBox="1"/>
          <p:nvPr/>
        </p:nvSpPr>
        <p:spPr>
          <a:xfrm>
            <a:off x="-778" y="1690461"/>
            <a:ext cx="12989822" cy="7801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JavaScript Object Notation</a:t>
            </a:r>
          </a:p>
        </p:txBody>
      </p:sp>
      <p:sp>
        <p:nvSpPr>
          <p:cNvPr id="283" name="Separate each key and value with :"/>
          <p:cNvSpPr txBox="1"/>
          <p:nvPr/>
        </p:nvSpPr>
        <p:spPr>
          <a:xfrm>
            <a:off x="-8468" y="3160181"/>
            <a:ext cx="13021735" cy="7801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4800">
                <a:latin typeface="Arial"/>
                <a:ea typeface="Arial"/>
                <a:cs typeface="Arial"/>
                <a:sym typeface="Arial"/>
              </a:defRPr>
            </a:pPr>
            <a:r>
              <a:t>Separate each key and value with </a:t>
            </a:r>
            <a:r>
              <a:rPr b="1"/>
              <a:t>:</a:t>
            </a:r>
          </a:p>
        </p:txBody>
      </p:sp>
      <p:sp>
        <p:nvSpPr>
          <p:cNvPr id="284" name="Separate each key-value with ,"/>
          <p:cNvSpPr txBox="1"/>
          <p:nvPr/>
        </p:nvSpPr>
        <p:spPr>
          <a:xfrm>
            <a:off x="-8468" y="3893246"/>
            <a:ext cx="13021735" cy="7801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4800">
                <a:latin typeface="Arial"/>
                <a:ea typeface="Arial"/>
                <a:cs typeface="Arial"/>
                <a:sym typeface="Arial"/>
              </a:defRPr>
            </a:pPr>
            <a:r>
              <a:t>Separate each key-value with </a:t>
            </a:r>
            <a:r>
              <a:rPr b="1"/>
              <a:t>,</a:t>
            </a:r>
          </a:p>
        </p:txBody>
      </p:sp>
      <p:sp>
        <p:nvSpPr>
          <p:cNvPr id="285" name="Text-based format"/>
          <p:cNvSpPr txBox="1"/>
          <p:nvPr/>
        </p:nvSpPr>
        <p:spPr>
          <a:xfrm>
            <a:off x="-16735" y="5363538"/>
            <a:ext cx="13021735" cy="7801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Text-based format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88" name="JSON use cases"/>
          <p:cNvSpPr txBox="1"/>
          <p:nvPr>
            <p:ph type="body" idx="21"/>
          </p:nvPr>
        </p:nvSpPr>
        <p:spPr>
          <a:xfrm>
            <a:off x="0" y="207014"/>
            <a:ext cx="13004801" cy="1014810"/>
          </a:xfrm>
          <a:prstGeom prst="rect">
            <a:avLst/>
          </a:prstGeom>
        </p:spPr>
        <p:txBody>
          <a:bodyPr/>
          <a:lstStyle>
            <a:lvl1pPr>
              <a:defRPr sz="6400"/>
            </a:lvl1pPr>
          </a:lstStyle>
          <a:p>
            <a:pPr/>
            <a:r>
              <a:t>JSON use cases</a:t>
            </a:r>
          </a:p>
        </p:txBody>
      </p:sp>
      <p:sp>
        <p:nvSpPr>
          <p:cNvPr id="289" name="Configuration files"/>
          <p:cNvSpPr txBox="1"/>
          <p:nvPr/>
        </p:nvSpPr>
        <p:spPr>
          <a:xfrm>
            <a:off x="-16735" y="2422954"/>
            <a:ext cx="13021735" cy="7801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Configuration files</a:t>
            </a:r>
          </a:p>
        </p:txBody>
      </p:sp>
      <p:sp>
        <p:nvSpPr>
          <p:cNvPr id="290" name="APIs"/>
          <p:cNvSpPr txBox="1"/>
          <p:nvPr/>
        </p:nvSpPr>
        <p:spPr>
          <a:xfrm>
            <a:off x="-778" y="1690461"/>
            <a:ext cx="12989822" cy="7801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APIs</a:t>
            </a:r>
          </a:p>
        </p:txBody>
      </p:sp>
      <p:sp>
        <p:nvSpPr>
          <p:cNvPr id="291" name="Log message"/>
          <p:cNvSpPr txBox="1"/>
          <p:nvPr/>
        </p:nvSpPr>
        <p:spPr>
          <a:xfrm>
            <a:off x="-8468" y="3160181"/>
            <a:ext cx="13021735" cy="7801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Log message</a:t>
            </a:r>
          </a:p>
        </p:txBody>
      </p:sp>
      <p:sp>
        <p:nvSpPr>
          <p:cNvPr id="292" name="Database storage"/>
          <p:cNvSpPr txBox="1"/>
          <p:nvPr/>
        </p:nvSpPr>
        <p:spPr>
          <a:xfrm>
            <a:off x="-8468" y="3893246"/>
            <a:ext cx="13021735" cy="7801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Database storage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95" name="JSON as database"/>
          <p:cNvSpPr txBox="1"/>
          <p:nvPr>
            <p:ph type="body" idx="21"/>
          </p:nvPr>
        </p:nvSpPr>
        <p:spPr>
          <a:xfrm>
            <a:off x="0" y="207014"/>
            <a:ext cx="13004801" cy="1014810"/>
          </a:xfrm>
          <a:prstGeom prst="rect">
            <a:avLst/>
          </a:prstGeom>
        </p:spPr>
        <p:txBody>
          <a:bodyPr/>
          <a:lstStyle>
            <a:lvl1pPr>
              <a:defRPr sz="6400"/>
            </a:lvl1pPr>
          </a:lstStyle>
          <a:p>
            <a:pPr/>
            <a:r>
              <a:t>JSON as database</a:t>
            </a:r>
          </a:p>
        </p:txBody>
      </p:sp>
      <p:sp>
        <p:nvSpPr>
          <p:cNvPr id="296" name="Less space-efficient"/>
          <p:cNvSpPr txBox="1"/>
          <p:nvPr/>
        </p:nvSpPr>
        <p:spPr>
          <a:xfrm>
            <a:off x="-16735" y="2422954"/>
            <a:ext cx="13021735" cy="7801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Less space-efficient</a:t>
            </a:r>
          </a:p>
        </p:txBody>
      </p:sp>
      <p:sp>
        <p:nvSpPr>
          <p:cNvPr id="297" name="Text-based format (passing is very slow)"/>
          <p:cNvSpPr txBox="1"/>
          <p:nvPr/>
        </p:nvSpPr>
        <p:spPr>
          <a:xfrm>
            <a:off x="-778" y="1690461"/>
            <a:ext cx="12989822" cy="7801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Text-based format (passing is very slow)</a:t>
            </a:r>
          </a:p>
        </p:txBody>
      </p:sp>
      <p:sp>
        <p:nvSpPr>
          <p:cNvPr id="298" name="Only support a limited number of data types"/>
          <p:cNvSpPr txBox="1"/>
          <p:nvPr/>
        </p:nvSpPr>
        <p:spPr>
          <a:xfrm>
            <a:off x="-8468" y="3160181"/>
            <a:ext cx="13021735" cy="7801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Only support a limited number of data types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lide Number"/>
          <p:cNvSpPr txBox="1"/>
          <p:nvPr>
            <p:ph type="sldNum" sz="quarter" idx="2"/>
          </p:nvPr>
        </p:nvSpPr>
        <p:spPr>
          <a:xfrm>
            <a:off x="12361943" y="9089917"/>
            <a:ext cx="290880" cy="45951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98" name="Topics (1)"/>
          <p:cNvSpPr txBox="1"/>
          <p:nvPr>
            <p:ph type="body" idx="21"/>
          </p:nvPr>
        </p:nvSpPr>
        <p:spPr>
          <a:xfrm>
            <a:off x="0" y="207014"/>
            <a:ext cx="13004801" cy="1014810"/>
          </a:xfrm>
          <a:prstGeom prst="rect">
            <a:avLst/>
          </a:prstGeom>
        </p:spPr>
        <p:txBody>
          <a:bodyPr/>
          <a:lstStyle>
            <a:lvl1pPr>
              <a:defRPr sz="6400"/>
            </a:lvl1pPr>
          </a:lstStyle>
          <a:p>
            <a:pPr/>
            <a:r>
              <a:t>Topics (1)</a:t>
            </a:r>
          </a:p>
        </p:txBody>
      </p:sp>
      <p:sp>
        <p:nvSpPr>
          <p:cNvPr id="199" name="SQL vs NoSQL"/>
          <p:cNvSpPr txBox="1"/>
          <p:nvPr/>
        </p:nvSpPr>
        <p:spPr>
          <a:xfrm>
            <a:off x="-16735" y="2422954"/>
            <a:ext cx="13021735" cy="7801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SQL vs NoSQL</a:t>
            </a:r>
          </a:p>
        </p:txBody>
      </p:sp>
      <p:sp>
        <p:nvSpPr>
          <p:cNvPr id="200" name="Database models"/>
          <p:cNvSpPr txBox="1"/>
          <p:nvPr/>
        </p:nvSpPr>
        <p:spPr>
          <a:xfrm>
            <a:off x="-778" y="1690461"/>
            <a:ext cx="12989822" cy="7801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Database models</a:t>
            </a:r>
          </a:p>
        </p:txBody>
      </p:sp>
      <p:sp>
        <p:nvSpPr>
          <p:cNvPr id="201" name="Introduction to MongoDB"/>
          <p:cNvSpPr txBox="1"/>
          <p:nvPr/>
        </p:nvSpPr>
        <p:spPr>
          <a:xfrm>
            <a:off x="-8468" y="3160181"/>
            <a:ext cx="13021735" cy="7801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Introduction to MongoDB</a:t>
            </a:r>
          </a:p>
        </p:txBody>
      </p:sp>
      <p:sp>
        <p:nvSpPr>
          <p:cNvPr id="202" name="CRUD operation"/>
          <p:cNvSpPr txBox="1"/>
          <p:nvPr/>
        </p:nvSpPr>
        <p:spPr>
          <a:xfrm>
            <a:off x="-8468" y="3886065"/>
            <a:ext cx="13021735" cy="7801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CRUD operation</a:t>
            </a:r>
          </a:p>
        </p:txBody>
      </p:sp>
      <p:sp>
        <p:nvSpPr>
          <p:cNvPr id="203" name="How to design schema of MongoDB"/>
          <p:cNvSpPr txBox="1"/>
          <p:nvPr/>
        </p:nvSpPr>
        <p:spPr>
          <a:xfrm>
            <a:off x="-16735" y="4623292"/>
            <a:ext cx="13021735" cy="7801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How to design schema of MongoDB</a:t>
            </a:r>
          </a:p>
        </p:txBody>
      </p:sp>
      <p:sp>
        <p:nvSpPr>
          <p:cNvPr id="204" name="Improve performance"/>
          <p:cNvSpPr txBox="1"/>
          <p:nvPr/>
        </p:nvSpPr>
        <p:spPr>
          <a:xfrm>
            <a:off x="-8468" y="5349176"/>
            <a:ext cx="13021735" cy="7801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Improve performance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01" name="BSON"/>
          <p:cNvSpPr txBox="1"/>
          <p:nvPr>
            <p:ph type="body" idx="21"/>
          </p:nvPr>
        </p:nvSpPr>
        <p:spPr>
          <a:xfrm>
            <a:off x="0" y="207014"/>
            <a:ext cx="13004801" cy="1014810"/>
          </a:xfrm>
          <a:prstGeom prst="rect">
            <a:avLst/>
          </a:prstGeom>
        </p:spPr>
        <p:txBody>
          <a:bodyPr/>
          <a:lstStyle>
            <a:lvl1pPr>
              <a:defRPr sz="6400"/>
            </a:lvl1pPr>
          </a:lstStyle>
          <a:p>
            <a:pPr/>
            <a:r>
              <a:t>BSON</a:t>
            </a:r>
          </a:p>
        </p:txBody>
      </p:sp>
      <p:sp>
        <p:nvSpPr>
          <p:cNvPr id="302" name="Bridges the gap between binary and JSON format"/>
          <p:cNvSpPr txBox="1"/>
          <p:nvPr/>
        </p:nvSpPr>
        <p:spPr>
          <a:xfrm>
            <a:off x="-16735" y="2413692"/>
            <a:ext cx="13021735" cy="14786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Bridges the gap between binary and JSON format</a:t>
            </a:r>
          </a:p>
        </p:txBody>
      </p:sp>
      <p:sp>
        <p:nvSpPr>
          <p:cNvPr id="303" name="Binary JSON"/>
          <p:cNvSpPr txBox="1"/>
          <p:nvPr/>
        </p:nvSpPr>
        <p:spPr>
          <a:xfrm>
            <a:off x="-778" y="1690461"/>
            <a:ext cx="12989822" cy="7801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Binary JSON</a:t>
            </a:r>
          </a:p>
        </p:txBody>
      </p:sp>
      <p:sp>
        <p:nvSpPr>
          <p:cNvPr id="304" name="https://bsonspec.org/"/>
          <p:cNvSpPr txBox="1"/>
          <p:nvPr/>
        </p:nvSpPr>
        <p:spPr>
          <a:xfrm>
            <a:off x="4971541" y="8342407"/>
            <a:ext cx="3061718" cy="4595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5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https://bsonspec.org/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07" name="BSON Goals"/>
          <p:cNvSpPr txBox="1"/>
          <p:nvPr>
            <p:ph type="body" idx="21"/>
          </p:nvPr>
        </p:nvSpPr>
        <p:spPr>
          <a:xfrm>
            <a:off x="0" y="207014"/>
            <a:ext cx="13004801" cy="1014810"/>
          </a:xfrm>
          <a:prstGeom prst="rect">
            <a:avLst/>
          </a:prstGeom>
        </p:spPr>
        <p:txBody>
          <a:bodyPr/>
          <a:lstStyle>
            <a:lvl1pPr>
              <a:defRPr sz="6400"/>
            </a:lvl1pPr>
          </a:lstStyle>
          <a:p>
            <a:pPr/>
            <a:r>
              <a:t>BSON Goals</a:t>
            </a:r>
          </a:p>
        </p:txBody>
      </p:sp>
      <p:sp>
        <p:nvSpPr>
          <p:cNvPr id="308" name="Space"/>
          <p:cNvSpPr txBox="1"/>
          <p:nvPr/>
        </p:nvSpPr>
        <p:spPr>
          <a:xfrm>
            <a:off x="-16735" y="2408172"/>
            <a:ext cx="13021735" cy="7801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Space</a:t>
            </a:r>
          </a:p>
        </p:txBody>
      </p:sp>
      <p:sp>
        <p:nvSpPr>
          <p:cNvPr id="309" name="Speed"/>
          <p:cNvSpPr txBox="1"/>
          <p:nvPr/>
        </p:nvSpPr>
        <p:spPr>
          <a:xfrm>
            <a:off x="-778" y="1690461"/>
            <a:ext cx="12989822" cy="7801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Speed</a:t>
            </a:r>
          </a:p>
        </p:txBody>
      </p:sp>
      <p:sp>
        <p:nvSpPr>
          <p:cNvPr id="310" name="Flexibility"/>
          <p:cNvSpPr txBox="1"/>
          <p:nvPr/>
        </p:nvSpPr>
        <p:spPr>
          <a:xfrm>
            <a:off x="-8468" y="3156019"/>
            <a:ext cx="13021735" cy="7801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Flexibility</a:t>
            </a:r>
          </a:p>
        </p:txBody>
      </p:sp>
      <p:sp>
        <p:nvSpPr>
          <p:cNvPr id="311" name="Designed for high performance"/>
          <p:cNvSpPr txBox="1"/>
          <p:nvPr/>
        </p:nvSpPr>
        <p:spPr>
          <a:xfrm>
            <a:off x="-8468" y="5870372"/>
            <a:ext cx="13021735" cy="7801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i="1" sz="4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Designed for high performance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14" name="JSON vs BSON"/>
          <p:cNvSpPr txBox="1"/>
          <p:nvPr>
            <p:ph type="body" idx="21"/>
          </p:nvPr>
        </p:nvSpPr>
        <p:spPr>
          <a:xfrm>
            <a:off x="0" y="207014"/>
            <a:ext cx="13004801" cy="1014810"/>
          </a:xfrm>
          <a:prstGeom prst="rect">
            <a:avLst/>
          </a:prstGeom>
        </p:spPr>
        <p:txBody>
          <a:bodyPr/>
          <a:lstStyle>
            <a:lvl1pPr>
              <a:defRPr sz="6400"/>
            </a:lvl1pPr>
          </a:lstStyle>
          <a:p>
            <a:pPr/>
            <a:r>
              <a:t>JSON vs BSON</a:t>
            </a:r>
          </a:p>
        </p:txBody>
      </p:sp>
      <p:graphicFrame>
        <p:nvGraphicFramePr>
          <p:cNvPr id="315" name="Table"/>
          <p:cNvGraphicFramePr/>
          <p:nvPr/>
        </p:nvGraphicFramePr>
        <p:xfrm>
          <a:off x="1495266" y="2080534"/>
          <a:ext cx="10504415" cy="4867198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1" rtl="0">
                <a:tableStyleId>{4C3C2611-4C71-4FC5-86AE-919BDF0F9419}</a:tableStyleId>
              </a:tblPr>
              <a:tblGrid>
                <a:gridCol w="3501471"/>
                <a:gridCol w="3501471"/>
                <a:gridCol w="3501471"/>
              </a:tblGrid>
              <a:tr h="742863">
                <a:tc>
                  <a:txBody>
                    <a:bodyPr/>
                    <a:lstStyle/>
                    <a:p>
                      <a:pPr defTabSz="914400">
                        <a:defRPr sz="2600"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600">
                          <a:solidFill>
                            <a:srgbClr val="FFFFFF"/>
                          </a:solidFill>
                          <a:sym typeface="Helvetica"/>
                        </a:rPr>
                        <a:t>JSON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600">
                          <a:solidFill>
                            <a:srgbClr val="FFFFFF"/>
                          </a:solidFill>
                          <a:sym typeface="Helvetica"/>
                        </a:rPr>
                        <a:t>BSON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906234">
                <a:tc>
                  <a:txBody>
                    <a:bodyPr/>
                    <a:lstStyle/>
                    <a:p>
                      <a:pPr defTabSz="914400"/>
                      <a:r>
                        <a:rPr sz="2600">
                          <a:sym typeface="Helvetica Light"/>
                        </a:rPr>
                        <a:t>Encoding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>
                          <a:sym typeface="Helvetica Light"/>
                        </a:rPr>
                        <a:t>UTF-8 string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>
                          <a:sym typeface="Helvetica Light"/>
                        </a:rPr>
                        <a:t>Binary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2001299">
                <a:tc>
                  <a:txBody>
                    <a:bodyPr/>
                    <a:lstStyle/>
                    <a:p>
                      <a:pPr defTabSz="914400"/>
                      <a:r>
                        <a:rPr sz="2600">
                          <a:sym typeface="Helvetica Light"/>
                        </a:rPr>
                        <a:t>Data types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>
                          <a:sym typeface="Helvetica Light"/>
                        </a:rPr>
                        <a:t>String, Boolean, Number, Array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>
                          <a:sym typeface="Helvetica Light"/>
                        </a:rPr>
                        <a:t>String, Boolean, Number, Array, Date, Binary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877824">
                <a:tc>
                  <a:txBody>
                    <a:bodyPr/>
                    <a:lstStyle/>
                    <a:p>
                      <a:pPr defTabSz="914400"/>
                      <a:r>
                        <a:rPr sz="2600">
                          <a:sym typeface="Helvetica Light"/>
                        </a:rPr>
                        <a:t>Readability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>
                          <a:sym typeface="Helvetica Light"/>
                        </a:rPr>
                        <a:t>Human and Machine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>
                          <a:sym typeface="Helvetica Light"/>
                        </a:rPr>
                        <a:t>Machine only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  <p:sp>
        <p:nvSpPr>
          <p:cNvPr id="316" name="https://www.mongodb.com/json-and-bson"/>
          <p:cNvSpPr txBox="1"/>
          <p:nvPr/>
        </p:nvSpPr>
        <p:spPr>
          <a:xfrm>
            <a:off x="3533334" y="8342407"/>
            <a:ext cx="5938132" cy="4595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5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https://www.mongodb.com/json-and-bson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19" name="Summary"/>
          <p:cNvSpPr txBox="1"/>
          <p:nvPr>
            <p:ph type="body" idx="21"/>
          </p:nvPr>
        </p:nvSpPr>
        <p:spPr>
          <a:xfrm>
            <a:off x="0" y="207014"/>
            <a:ext cx="13004801" cy="1014810"/>
          </a:xfrm>
          <a:prstGeom prst="rect">
            <a:avLst/>
          </a:prstGeom>
        </p:spPr>
        <p:txBody>
          <a:bodyPr/>
          <a:lstStyle>
            <a:lvl1pPr>
              <a:defRPr sz="6400"/>
            </a:lvl1pPr>
          </a:lstStyle>
          <a:p>
            <a:pPr/>
            <a:r>
              <a:t>Summary</a:t>
            </a:r>
          </a:p>
        </p:txBody>
      </p:sp>
      <p:sp>
        <p:nvSpPr>
          <p:cNvPr id="320" name="MongoDB stores data in BSOB, internally and over the network"/>
          <p:cNvSpPr txBox="1"/>
          <p:nvPr/>
        </p:nvSpPr>
        <p:spPr>
          <a:xfrm>
            <a:off x="726182" y="2415986"/>
            <a:ext cx="12224216" cy="11030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5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MongoDB stores data in BSOB, internally and over the network</a:t>
            </a:r>
          </a:p>
        </p:txBody>
      </p:sp>
      <p:sp>
        <p:nvSpPr>
          <p:cNvPr id="321" name="BSON =&gt; store"/>
          <p:cNvSpPr txBox="1"/>
          <p:nvPr/>
        </p:nvSpPr>
        <p:spPr>
          <a:xfrm>
            <a:off x="687536" y="1690461"/>
            <a:ext cx="12301508" cy="7801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1" sz="4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BSON =&gt; store</a:t>
            </a:r>
          </a:p>
        </p:txBody>
      </p:sp>
      <p:sp>
        <p:nvSpPr>
          <p:cNvPr id="322" name="https://bsonspec.org/"/>
          <p:cNvSpPr txBox="1"/>
          <p:nvPr/>
        </p:nvSpPr>
        <p:spPr>
          <a:xfrm>
            <a:off x="4971541" y="8342407"/>
            <a:ext cx="3061718" cy="4595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5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https://bsonspec.org/</a:t>
            </a:r>
          </a:p>
        </p:txBody>
      </p:sp>
      <p:sp>
        <p:nvSpPr>
          <p:cNvPr id="323" name="Can be natively stored and retrieved in MongoDB"/>
          <p:cNvSpPr txBox="1"/>
          <p:nvPr/>
        </p:nvSpPr>
        <p:spPr>
          <a:xfrm>
            <a:off x="726182" y="4644148"/>
            <a:ext cx="12224216" cy="5950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5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Can be natively stored and retrieved in MongoDB</a:t>
            </a:r>
          </a:p>
        </p:txBody>
      </p:sp>
      <p:sp>
        <p:nvSpPr>
          <p:cNvPr id="324" name="JSON =&gt; view"/>
          <p:cNvSpPr txBox="1"/>
          <p:nvPr/>
        </p:nvSpPr>
        <p:spPr>
          <a:xfrm>
            <a:off x="687536" y="3867824"/>
            <a:ext cx="12301508" cy="7801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1" sz="4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JSON =&gt; view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27" name="RDBMS vs MongoDB"/>
          <p:cNvSpPr txBox="1"/>
          <p:nvPr>
            <p:ph type="body" idx="21"/>
          </p:nvPr>
        </p:nvSpPr>
        <p:spPr>
          <a:xfrm>
            <a:off x="0" y="207014"/>
            <a:ext cx="13004801" cy="1014810"/>
          </a:xfrm>
          <a:prstGeom prst="rect">
            <a:avLst/>
          </a:prstGeom>
        </p:spPr>
        <p:txBody>
          <a:bodyPr/>
          <a:lstStyle/>
          <a:p>
            <a:pPr>
              <a:defRPr sz="6400"/>
            </a:pPr>
            <a:r>
              <a:t>RDBMS vs </a:t>
            </a:r>
            <a:r>
              <a:rPr>
                <a:solidFill>
                  <a:schemeClr val="accent2"/>
                </a:solidFill>
              </a:rPr>
              <a:t>MongoDB</a:t>
            </a:r>
          </a:p>
        </p:txBody>
      </p:sp>
      <p:sp>
        <p:nvSpPr>
          <p:cNvPr id="328" name="Database"/>
          <p:cNvSpPr/>
          <p:nvPr/>
        </p:nvSpPr>
        <p:spPr>
          <a:xfrm>
            <a:off x="766612" y="3191698"/>
            <a:ext cx="2584703" cy="960438"/>
          </a:xfrm>
          <a:prstGeom prst="rect">
            <a:avLst/>
          </a:prstGeom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Database</a:t>
            </a:r>
          </a:p>
        </p:txBody>
      </p:sp>
      <p:sp>
        <p:nvSpPr>
          <p:cNvPr id="329" name="Table"/>
          <p:cNvSpPr/>
          <p:nvPr/>
        </p:nvSpPr>
        <p:spPr>
          <a:xfrm>
            <a:off x="3776115" y="3191698"/>
            <a:ext cx="2584703" cy="960438"/>
          </a:xfrm>
          <a:prstGeom prst="rect">
            <a:avLst/>
          </a:prstGeom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Table</a:t>
            </a:r>
          </a:p>
        </p:txBody>
      </p:sp>
      <p:sp>
        <p:nvSpPr>
          <p:cNvPr id="330" name="Row"/>
          <p:cNvSpPr/>
          <p:nvPr/>
        </p:nvSpPr>
        <p:spPr>
          <a:xfrm>
            <a:off x="6714800" y="3191698"/>
            <a:ext cx="2584703" cy="960438"/>
          </a:xfrm>
          <a:prstGeom prst="rect">
            <a:avLst/>
          </a:prstGeom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Row</a:t>
            </a:r>
          </a:p>
        </p:txBody>
      </p:sp>
      <p:sp>
        <p:nvSpPr>
          <p:cNvPr id="331" name="Column"/>
          <p:cNvSpPr/>
          <p:nvPr/>
        </p:nvSpPr>
        <p:spPr>
          <a:xfrm>
            <a:off x="9653485" y="3191698"/>
            <a:ext cx="2584704" cy="960438"/>
          </a:xfrm>
          <a:prstGeom prst="rect">
            <a:avLst/>
          </a:prstGeom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Column</a:t>
            </a:r>
          </a:p>
        </p:txBody>
      </p:sp>
      <p:sp>
        <p:nvSpPr>
          <p:cNvPr id="332" name="Database"/>
          <p:cNvSpPr/>
          <p:nvPr/>
        </p:nvSpPr>
        <p:spPr>
          <a:xfrm>
            <a:off x="766611" y="5423663"/>
            <a:ext cx="2584704" cy="960439"/>
          </a:xfrm>
          <a:prstGeom prst="rect">
            <a:avLst/>
          </a:prstGeom>
          <a:ln w="50800">
            <a:solidFill>
              <a:schemeClr val="accent2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Database</a:t>
            </a:r>
          </a:p>
        </p:txBody>
      </p:sp>
      <p:sp>
        <p:nvSpPr>
          <p:cNvPr id="333" name="Collection"/>
          <p:cNvSpPr/>
          <p:nvPr/>
        </p:nvSpPr>
        <p:spPr>
          <a:xfrm>
            <a:off x="3776115" y="5423663"/>
            <a:ext cx="2584703" cy="960439"/>
          </a:xfrm>
          <a:prstGeom prst="rect">
            <a:avLst/>
          </a:prstGeom>
          <a:ln w="50800">
            <a:solidFill>
              <a:schemeClr val="accent2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Collection</a:t>
            </a:r>
          </a:p>
        </p:txBody>
      </p:sp>
      <p:sp>
        <p:nvSpPr>
          <p:cNvPr id="334" name="Document…"/>
          <p:cNvSpPr/>
          <p:nvPr/>
        </p:nvSpPr>
        <p:spPr>
          <a:xfrm>
            <a:off x="6714800" y="5423663"/>
            <a:ext cx="2584703" cy="960439"/>
          </a:xfrm>
          <a:prstGeom prst="rect">
            <a:avLst/>
          </a:prstGeom>
          <a:ln w="50800">
            <a:solidFill>
              <a:schemeClr val="accent2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2700">
                <a:latin typeface="Arial"/>
                <a:ea typeface="Arial"/>
                <a:cs typeface="Arial"/>
                <a:sym typeface="Arial"/>
              </a:defRPr>
            </a:pPr>
            <a:r>
              <a:t>Document</a:t>
            </a:r>
          </a:p>
          <a:p>
            <a:pPr>
              <a:defRPr sz="2700">
                <a:latin typeface="Arial"/>
                <a:ea typeface="Arial"/>
                <a:cs typeface="Arial"/>
                <a:sym typeface="Arial"/>
              </a:defRPr>
            </a:pPr>
            <a:r>
              <a:t>(JSON, BSON)</a:t>
            </a:r>
          </a:p>
        </p:txBody>
      </p:sp>
      <p:sp>
        <p:nvSpPr>
          <p:cNvPr id="335" name="Field"/>
          <p:cNvSpPr/>
          <p:nvPr/>
        </p:nvSpPr>
        <p:spPr>
          <a:xfrm>
            <a:off x="9653485" y="5423663"/>
            <a:ext cx="2584704" cy="960439"/>
          </a:xfrm>
          <a:prstGeom prst="rect">
            <a:avLst/>
          </a:prstGeom>
          <a:ln w="50800">
            <a:solidFill>
              <a:schemeClr val="accent2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Field</a:t>
            </a:r>
          </a:p>
        </p:txBody>
      </p:sp>
      <p:sp>
        <p:nvSpPr>
          <p:cNvPr id="336" name="https://docs.mongodb.com/manual/reference/sql-comparison/"/>
          <p:cNvSpPr txBox="1"/>
          <p:nvPr/>
        </p:nvSpPr>
        <p:spPr>
          <a:xfrm>
            <a:off x="2139233" y="8342407"/>
            <a:ext cx="8726334" cy="4595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5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https://docs.mongodb.com/manual/reference/sql-comparison/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39" name="Collection in MongoDB"/>
          <p:cNvSpPr txBox="1"/>
          <p:nvPr>
            <p:ph type="body" idx="21"/>
          </p:nvPr>
        </p:nvSpPr>
        <p:spPr>
          <a:xfrm>
            <a:off x="0" y="207014"/>
            <a:ext cx="13004801" cy="1014810"/>
          </a:xfrm>
          <a:prstGeom prst="rect">
            <a:avLst/>
          </a:prstGeom>
        </p:spPr>
        <p:txBody>
          <a:bodyPr/>
          <a:lstStyle>
            <a:lvl1pPr>
              <a:defRPr sz="6400"/>
            </a:lvl1pPr>
          </a:lstStyle>
          <a:p>
            <a:pPr/>
            <a:r>
              <a:t>Collection in MongoDB</a:t>
            </a:r>
          </a:p>
        </p:txBody>
      </p:sp>
      <p:sp>
        <p:nvSpPr>
          <p:cNvPr id="340" name="An organized store of documents"/>
          <p:cNvSpPr txBox="1"/>
          <p:nvPr/>
        </p:nvSpPr>
        <p:spPr>
          <a:xfrm>
            <a:off x="-778" y="1690461"/>
            <a:ext cx="12989822" cy="7801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An organized store of documents</a:t>
            </a:r>
          </a:p>
        </p:txBody>
      </p:sp>
      <p:sp>
        <p:nvSpPr>
          <p:cNvPr id="341" name="Collection name = order"/>
          <p:cNvSpPr/>
          <p:nvPr/>
        </p:nvSpPr>
        <p:spPr>
          <a:xfrm>
            <a:off x="2354569" y="3811997"/>
            <a:ext cx="8295662" cy="3577406"/>
          </a:xfrm>
          <a:prstGeom prst="rect">
            <a:avLst/>
          </a:prstGeom>
          <a:ln w="50800">
            <a:solidFill>
              <a:schemeClr val="accent2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algn="l">
              <a:defRPr sz="3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Collection name = order</a:t>
            </a:r>
          </a:p>
        </p:txBody>
      </p:sp>
      <p:sp>
        <p:nvSpPr>
          <p:cNvPr id="342" name="Document 1"/>
          <p:cNvSpPr/>
          <p:nvPr/>
        </p:nvSpPr>
        <p:spPr>
          <a:xfrm>
            <a:off x="2697417" y="4802901"/>
            <a:ext cx="2300499" cy="2192079"/>
          </a:xfrm>
          <a:prstGeom prst="rect">
            <a:avLst/>
          </a:prstGeom>
          <a:ln w="50800">
            <a:solidFill>
              <a:schemeClr val="accent5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algn="l">
              <a:defRPr sz="3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Document 1</a:t>
            </a:r>
          </a:p>
        </p:txBody>
      </p:sp>
      <p:sp>
        <p:nvSpPr>
          <p:cNvPr id="343" name="Document 2"/>
          <p:cNvSpPr/>
          <p:nvPr/>
        </p:nvSpPr>
        <p:spPr>
          <a:xfrm>
            <a:off x="5352150" y="4802901"/>
            <a:ext cx="2300499" cy="2192079"/>
          </a:xfrm>
          <a:prstGeom prst="rect">
            <a:avLst/>
          </a:prstGeom>
          <a:ln w="50800">
            <a:solidFill>
              <a:schemeClr val="accent5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algn="l">
              <a:defRPr sz="3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Document 2</a:t>
            </a:r>
          </a:p>
        </p:txBody>
      </p:sp>
      <p:sp>
        <p:nvSpPr>
          <p:cNvPr id="344" name="Document 3"/>
          <p:cNvSpPr/>
          <p:nvPr/>
        </p:nvSpPr>
        <p:spPr>
          <a:xfrm>
            <a:off x="8006884" y="4802901"/>
            <a:ext cx="2300499" cy="2192079"/>
          </a:xfrm>
          <a:prstGeom prst="rect">
            <a:avLst/>
          </a:prstGeom>
          <a:ln w="50800">
            <a:solidFill>
              <a:schemeClr val="accent5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algn="l">
              <a:defRPr sz="3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Document 3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47" name="Collections types"/>
          <p:cNvSpPr txBox="1"/>
          <p:nvPr>
            <p:ph type="body" idx="21"/>
          </p:nvPr>
        </p:nvSpPr>
        <p:spPr>
          <a:xfrm>
            <a:off x="0" y="207014"/>
            <a:ext cx="13004801" cy="1014810"/>
          </a:xfrm>
          <a:prstGeom prst="rect">
            <a:avLst/>
          </a:prstGeom>
        </p:spPr>
        <p:txBody>
          <a:bodyPr/>
          <a:lstStyle>
            <a:lvl1pPr>
              <a:defRPr sz="6400"/>
            </a:lvl1pPr>
          </a:lstStyle>
          <a:p>
            <a:pPr/>
            <a:r>
              <a:t>Collections types</a:t>
            </a:r>
          </a:p>
        </p:txBody>
      </p:sp>
      <p:sp>
        <p:nvSpPr>
          <p:cNvPr id="348" name="Views"/>
          <p:cNvSpPr txBox="1"/>
          <p:nvPr/>
        </p:nvSpPr>
        <p:spPr>
          <a:xfrm>
            <a:off x="-16735" y="2422954"/>
            <a:ext cx="13021735" cy="7801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Views</a:t>
            </a:r>
          </a:p>
        </p:txBody>
      </p:sp>
      <p:sp>
        <p:nvSpPr>
          <p:cNvPr id="349" name="Default"/>
          <p:cNvSpPr txBox="1"/>
          <p:nvPr/>
        </p:nvSpPr>
        <p:spPr>
          <a:xfrm>
            <a:off x="-778" y="1690461"/>
            <a:ext cx="12989822" cy="7801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Default</a:t>
            </a:r>
          </a:p>
        </p:txBody>
      </p:sp>
      <p:sp>
        <p:nvSpPr>
          <p:cNvPr id="350" name="On-demand material views"/>
          <p:cNvSpPr txBox="1"/>
          <p:nvPr/>
        </p:nvSpPr>
        <p:spPr>
          <a:xfrm>
            <a:off x="-8468" y="3160181"/>
            <a:ext cx="13021735" cy="7801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On-demand material views</a:t>
            </a:r>
          </a:p>
        </p:txBody>
      </p:sp>
      <p:sp>
        <p:nvSpPr>
          <p:cNvPr id="351" name="Capped collection (fixed-size)"/>
          <p:cNvSpPr txBox="1"/>
          <p:nvPr/>
        </p:nvSpPr>
        <p:spPr>
          <a:xfrm>
            <a:off x="-8468" y="3893246"/>
            <a:ext cx="13021735" cy="7801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Capped collection (fixed-size)</a:t>
            </a:r>
          </a:p>
        </p:txBody>
      </p:sp>
      <p:sp>
        <p:nvSpPr>
          <p:cNvPr id="352" name="Time series collection"/>
          <p:cNvSpPr txBox="1"/>
          <p:nvPr/>
        </p:nvSpPr>
        <p:spPr>
          <a:xfrm>
            <a:off x="-8468" y="4624789"/>
            <a:ext cx="13021735" cy="7801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Time series collection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55" name="Installation"/>
          <p:cNvSpPr txBox="1"/>
          <p:nvPr/>
        </p:nvSpPr>
        <p:spPr>
          <a:xfrm>
            <a:off x="286467" y="3216722"/>
            <a:ext cx="12431866" cy="10148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6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Installation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58" name="Choices"/>
          <p:cNvSpPr txBox="1"/>
          <p:nvPr>
            <p:ph type="body" idx="21"/>
          </p:nvPr>
        </p:nvSpPr>
        <p:spPr>
          <a:xfrm>
            <a:off x="0" y="207014"/>
            <a:ext cx="13004801" cy="1014810"/>
          </a:xfrm>
          <a:prstGeom prst="rect">
            <a:avLst/>
          </a:prstGeom>
        </p:spPr>
        <p:txBody>
          <a:bodyPr/>
          <a:lstStyle>
            <a:lvl1pPr>
              <a:defRPr sz="6400"/>
            </a:lvl1pPr>
          </a:lstStyle>
          <a:p>
            <a:pPr/>
            <a:r>
              <a:t>Choices</a:t>
            </a:r>
          </a:p>
        </p:txBody>
      </p:sp>
      <p:sp>
        <p:nvSpPr>
          <p:cNvPr id="359" name="On cloud"/>
          <p:cNvSpPr txBox="1"/>
          <p:nvPr/>
        </p:nvSpPr>
        <p:spPr>
          <a:xfrm>
            <a:off x="-16735" y="2422954"/>
            <a:ext cx="13021735" cy="7801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On cloud</a:t>
            </a:r>
          </a:p>
        </p:txBody>
      </p:sp>
      <p:sp>
        <p:nvSpPr>
          <p:cNvPr id="360" name="On premise"/>
          <p:cNvSpPr txBox="1"/>
          <p:nvPr/>
        </p:nvSpPr>
        <p:spPr>
          <a:xfrm>
            <a:off x="-778" y="1690461"/>
            <a:ext cx="12989822" cy="7801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On premise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63" name="On premise"/>
          <p:cNvSpPr txBox="1"/>
          <p:nvPr>
            <p:ph type="body" idx="21"/>
          </p:nvPr>
        </p:nvSpPr>
        <p:spPr>
          <a:xfrm>
            <a:off x="0" y="207014"/>
            <a:ext cx="13004801" cy="1014810"/>
          </a:xfrm>
          <a:prstGeom prst="rect">
            <a:avLst/>
          </a:prstGeom>
        </p:spPr>
        <p:txBody>
          <a:bodyPr/>
          <a:lstStyle>
            <a:lvl1pPr>
              <a:defRPr sz="6400"/>
            </a:lvl1pPr>
          </a:lstStyle>
          <a:p>
            <a:pPr/>
            <a:r>
              <a:t>On premise</a:t>
            </a:r>
          </a:p>
        </p:txBody>
      </p:sp>
      <p:pic>
        <p:nvPicPr>
          <p:cNvPr id="364" name="Screen Shot 2564-11-15 at 15.35.53.png" descr="Screen Shot 2564-11-15 at 15.35.5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94337" y="2124685"/>
            <a:ext cx="11428405" cy="5780367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  <p:sp>
        <p:nvSpPr>
          <p:cNvPr id="365" name="https://www.mongodb.com/try/download/community"/>
          <p:cNvSpPr txBox="1"/>
          <p:nvPr/>
        </p:nvSpPr>
        <p:spPr>
          <a:xfrm>
            <a:off x="2827718" y="8342407"/>
            <a:ext cx="7349364" cy="4595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5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https://www.mongodb.com/try/download/community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lide Number"/>
          <p:cNvSpPr txBox="1"/>
          <p:nvPr>
            <p:ph type="sldNum" sz="quarter" idx="2"/>
          </p:nvPr>
        </p:nvSpPr>
        <p:spPr>
          <a:xfrm>
            <a:off x="12361943" y="9089917"/>
            <a:ext cx="290880" cy="45951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07" name="Topics (2)"/>
          <p:cNvSpPr txBox="1"/>
          <p:nvPr>
            <p:ph type="body" idx="21"/>
          </p:nvPr>
        </p:nvSpPr>
        <p:spPr>
          <a:xfrm>
            <a:off x="0" y="207014"/>
            <a:ext cx="13004801" cy="1014810"/>
          </a:xfrm>
          <a:prstGeom prst="rect">
            <a:avLst/>
          </a:prstGeom>
        </p:spPr>
        <p:txBody>
          <a:bodyPr/>
          <a:lstStyle>
            <a:lvl1pPr>
              <a:defRPr sz="6400"/>
            </a:lvl1pPr>
          </a:lstStyle>
          <a:p>
            <a:pPr/>
            <a:r>
              <a:t>Topics (2)</a:t>
            </a:r>
          </a:p>
        </p:txBody>
      </p:sp>
      <p:sp>
        <p:nvSpPr>
          <p:cNvPr id="208" name="Scalable"/>
          <p:cNvSpPr txBox="1"/>
          <p:nvPr/>
        </p:nvSpPr>
        <p:spPr>
          <a:xfrm>
            <a:off x="-16735" y="2422954"/>
            <a:ext cx="13021735" cy="7801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Scalable</a:t>
            </a:r>
          </a:p>
        </p:txBody>
      </p:sp>
      <p:sp>
        <p:nvSpPr>
          <p:cNvPr id="209" name="Administration tasks"/>
          <p:cNvSpPr txBox="1"/>
          <p:nvPr/>
        </p:nvSpPr>
        <p:spPr>
          <a:xfrm>
            <a:off x="-778" y="1690461"/>
            <a:ext cx="12989822" cy="7801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Administration tasks</a:t>
            </a:r>
          </a:p>
        </p:txBody>
      </p:sp>
      <p:sp>
        <p:nvSpPr>
          <p:cNvPr id="210" name="Security"/>
          <p:cNvSpPr txBox="1"/>
          <p:nvPr/>
        </p:nvSpPr>
        <p:spPr>
          <a:xfrm>
            <a:off x="-8468" y="3160181"/>
            <a:ext cx="13021735" cy="7801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Security</a:t>
            </a:r>
          </a:p>
        </p:txBody>
      </p:sp>
      <p:sp>
        <p:nvSpPr>
          <p:cNvPr id="211" name="Monitoring and Operation"/>
          <p:cNvSpPr txBox="1"/>
          <p:nvPr/>
        </p:nvSpPr>
        <p:spPr>
          <a:xfrm>
            <a:off x="-8468" y="3886065"/>
            <a:ext cx="13021735" cy="7801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Monitoring and Operation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68" name="On cloud (Atlas)"/>
          <p:cNvSpPr txBox="1"/>
          <p:nvPr>
            <p:ph type="body" idx="21"/>
          </p:nvPr>
        </p:nvSpPr>
        <p:spPr>
          <a:xfrm>
            <a:off x="0" y="207014"/>
            <a:ext cx="13004801" cy="1014810"/>
          </a:xfrm>
          <a:prstGeom prst="rect">
            <a:avLst/>
          </a:prstGeom>
        </p:spPr>
        <p:txBody>
          <a:bodyPr/>
          <a:lstStyle>
            <a:lvl1pPr>
              <a:defRPr sz="6400"/>
            </a:lvl1pPr>
          </a:lstStyle>
          <a:p>
            <a:pPr/>
            <a:r>
              <a:t>On cloud (Atlas)</a:t>
            </a:r>
          </a:p>
        </p:txBody>
      </p:sp>
      <p:pic>
        <p:nvPicPr>
          <p:cNvPr id="369" name="Screen Shot 2564-11-15 at 15.33.30.png" descr="Screen Shot 2564-11-15 at 15.33.3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88104" y="1776923"/>
            <a:ext cx="10628592" cy="6475891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72" name="CRUD operations…"/>
          <p:cNvSpPr txBox="1"/>
          <p:nvPr/>
        </p:nvSpPr>
        <p:spPr>
          <a:xfrm>
            <a:off x="286467" y="2746822"/>
            <a:ext cx="12431866" cy="19546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b="1" sz="6400">
                <a:latin typeface="Arial"/>
                <a:ea typeface="Arial"/>
                <a:cs typeface="Arial"/>
                <a:sym typeface="Arial"/>
              </a:defRPr>
            </a:pPr>
            <a:r>
              <a:t>CRUD operations</a:t>
            </a:r>
          </a:p>
          <a:p>
            <a:pPr>
              <a:defRPr b="1" sz="6400">
                <a:latin typeface="Arial"/>
                <a:ea typeface="Arial"/>
                <a:cs typeface="Arial"/>
                <a:sym typeface="Arial"/>
              </a:defRPr>
            </a:pPr>
            <a:r>
              <a:t>In mongo shell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75" name="CRUD operations"/>
          <p:cNvSpPr txBox="1"/>
          <p:nvPr>
            <p:ph type="body" idx="21"/>
          </p:nvPr>
        </p:nvSpPr>
        <p:spPr>
          <a:xfrm>
            <a:off x="0" y="200872"/>
            <a:ext cx="13004801" cy="1027095"/>
          </a:xfrm>
          <a:prstGeom prst="rect">
            <a:avLst/>
          </a:prstGeom>
        </p:spPr>
        <p:txBody>
          <a:bodyPr/>
          <a:lstStyle>
            <a:lvl1pPr>
              <a:defRPr sz="6500"/>
            </a:lvl1pPr>
          </a:lstStyle>
          <a:p>
            <a:pPr/>
            <a:r>
              <a:t>CRUD operations</a:t>
            </a:r>
          </a:p>
        </p:txBody>
      </p:sp>
      <p:graphicFrame>
        <p:nvGraphicFramePr>
          <p:cNvPr id="376" name="Table"/>
          <p:cNvGraphicFramePr/>
          <p:nvPr/>
        </p:nvGraphicFramePr>
        <p:xfrm>
          <a:off x="1250193" y="1846581"/>
          <a:ext cx="10504414" cy="6342717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1" rtl="0">
                <a:tableStyleId>{4C3C2611-4C71-4FC5-86AE-919BDF0F9419}</a:tableStyleId>
              </a:tblPr>
              <a:tblGrid>
                <a:gridCol w="3897469"/>
                <a:gridCol w="6606944"/>
              </a:tblGrid>
              <a:tr h="975630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600">
                          <a:solidFill>
                            <a:srgbClr val="FFFFFF"/>
                          </a:solidFill>
                          <a:sym typeface="Helvetica"/>
                        </a:rPr>
                        <a:t>Operation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600">
                          <a:solidFill>
                            <a:srgbClr val="FFFFFF"/>
                          </a:solidFill>
                          <a:sym typeface="Helvetica"/>
                        </a:rPr>
                        <a:t>Example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190193">
                <a:tc>
                  <a:txBody>
                    <a:bodyPr/>
                    <a:lstStyle/>
                    <a:p>
                      <a:pPr defTabSz="914400"/>
                      <a:r>
                        <a:rPr sz="2600">
                          <a:sym typeface="Helvetica Light"/>
                        </a:rPr>
                        <a:t>Create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2600">
                          <a:sym typeface="Helvetica Light"/>
                        </a:rPr>
                        <a:t>insertOne()
insertMany()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028805">
                <a:tc>
                  <a:txBody>
                    <a:bodyPr/>
                    <a:lstStyle/>
                    <a:p>
                      <a:pPr defTabSz="914400"/>
                      <a:r>
                        <a:rPr sz="2600">
                          <a:sym typeface="Helvetica Light"/>
                        </a:rPr>
                        <a:t>Read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2600">
                          <a:sym typeface="Helvetica Light"/>
                        </a:rPr>
                        <a:t>find()
- criteria, limit, sorting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463434">
                <a:tc>
                  <a:txBody>
                    <a:bodyPr/>
                    <a:lstStyle/>
                    <a:p>
                      <a:pPr defTabSz="914400"/>
                      <a:r>
                        <a:rPr sz="2600">
                          <a:sym typeface="Helvetica Light"/>
                        </a:rPr>
                        <a:t>Update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2600">
                          <a:sym typeface="Helvetica Light"/>
                        </a:rPr>
                        <a:t>updateOne()
updateMany()
replaceOne()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842326">
                <a:tc>
                  <a:txBody>
                    <a:bodyPr/>
                    <a:lstStyle/>
                    <a:p>
                      <a:pPr defTabSz="914400"/>
                      <a:r>
                        <a:rPr sz="2600">
                          <a:sym typeface="Helvetica Light"/>
                        </a:rPr>
                        <a:t>Delete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2600">
                          <a:sym typeface="Helvetica Light"/>
                        </a:rPr>
                        <a:t>deleteOne()
deleteMany()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842326">
                <a:tc>
                  <a:txBody>
                    <a:bodyPr/>
                    <a:lstStyle/>
                    <a:p>
                      <a:pPr defTabSz="914400"/>
                      <a:r>
                        <a:rPr sz="2600">
                          <a:sym typeface="Helvetica Light"/>
                        </a:rPr>
                        <a:t>Upsert 
(Update or insert)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2600">
                          <a:sym typeface="Helvetica Light"/>
                        </a:rPr>
                        <a:t>updateOne(… “upset”: true )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79" name="Build write operations"/>
          <p:cNvSpPr txBox="1"/>
          <p:nvPr>
            <p:ph type="body" idx="21"/>
          </p:nvPr>
        </p:nvSpPr>
        <p:spPr>
          <a:xfrm>
            <a:off x="0" y="200872"/>
            <a:ext cx="13004801" cy="1027095"/>
          </a:xfrm>
          <a:prstGeom prst="rect">
            <a:avLst/>
          </a:prstGeom>
        </p:spPr>
        <p:txBody>
          <a:bodyPr/>
          <a:lstStyle>
            <a:lvl1pPr>
              <a:defRPr sz="6500"/>
            </a:lvl1pPr>
          </a:lstStyle>
          <a:p>
            <a:pPr/>
            <a:r>
              <a:t>Build write operations</a:t>
            </a:r>
          </a:p>
        </p:txBody>
      </p:sp>
      <p:sp>
        <p:nvSpPr>
          <p:cNvPr id="380" name="Write one or more documents"/>
          <p:cNvSpPr txBox="1"/>
          <p:nvPr/>
        </p:nvSpPr>
        <p:spPr>
          <a:xfrm>
            <a:off x="-778" y="1690461"/>
            <a:ext cx="12989822" cy="7801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Write one or more documents</a:t>
            </a:r>
          </a:p>
        </p:txBody>
      </p:sp>
      <p:sp>
        <p:nvSpPr>
          <p:cNvPr id="381" name="Transaction per document"/>
          <p:cNvSpPr txBox="1"/>
          <p:nvPr/>
        </p:nvSpPr>
        <p:spPr>
          <a:xfrm>
            <a:off x="7489" y="2347533"/>
            <a:ext cx="12989822" cy="7801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Transaction per document</a:t>
            </a:r>
          </a:p>
        </p:txBody>
      </p:sp>
      <p:sp>
        <p:nvSpPr>
          <p:cNvPr id="382" name="Ordered vs Unordered operation"/>
          <p:cNvSpPr txBox="1"/>
          <p:nvPr/>
        </p:nvSpPr>
        <p:spPr>
          <a:xfrm>
            <a:off x="-778" y="3097462"/>
            <a:ext cx="12989822" cy="7801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Ordered vs Unordered operation</a:t>
            </a:r>
          </a:p>
        </p:txBody>
      </p:sp>
      <p:sp>
        <p:nvSpPr>
          <p:cNvPr id="383" name="Use bulkWrite()"/>
          <p:cNvSpPr txBox="1"/>
          <p:nvPr/>
        </p:nvSpPr>
        <p:spPr>
          <a:xfrm>
            <a:off x="-778" y="5409358"/>
            <a:ext cx="12989822" cy="7801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i="1" sz="4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Use bulkWrite()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86" name="Upsert ?"/>
          <p:cNvSpPr txBox="1"/>
          <p:nvPr>
            <p:ph type="body" idx="21"/>
          </p:nvPr>
        </p:nvSpPr>
        <p:spPr>
          <a:xfrm>
            <a:off x="0" y="200872"/>
            <a:ext cx="13004801" cy="1027095"/>
          </a:xfrm>
          <a:prstGeom prst="rect">
            <a:avLst/>
          </a:prstGeom>
        </p:spPr>
        <p:txBody>
          <a:bodyPr/>
          <a:lstStyle>
            <a:lvl1pPr>
              <a:defRPr sz="6500"/>
            </a:lvl1pPr>
          </a:lstStyle>
          <a:p>
            <a:pPr/>
            <a:r>
              <a:t>Upsert ?</a:t>
            </a:r>
          </a:p>
        </p:txBody>
      </p:sp>
      <p:pic>
        <p:nvPicPr>
          <p:cNvPr id="387" name="Screen Shot 2564-11-15 at 16.37.39.png" descr="Screen Shot 2564-11-15 at 16.37.3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19860" y="2048850"/>
            <a:ext cx="9165080" cy="57067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90" name="Workshop"/>
          <p:cNvSpPr txBox="1"/>
          <p:nvPr/>
        </p:nvSpPr>
        <p:spPr>
          <a:xfrm>
            <a:off x="286467" y="3216722"/>
            <a:ext cx="12431866" cy="10148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6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Workshop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93" name="MongoDB Query Language (MQL)"/>
          <p:cNvSpPr txBox="1"/>
          <p:nvPr>
            <p:ph type="body" idx="21"/>
          </p:nvPr>
        </p:nvSpPr>
        <p:spPr>
          <a:xfrm>
            <a:off x="0" y="250218"/>
            <a:ext cx="13004801" cy="928403"/>
          </a:xfrm>
          <a:prstGeom prst="rect">
            <a:avLst/>
          </a:prstGeom>
        </p:spPr>
        <p:txBody>
          <a:bodyPr/>
          <a:lstStyle>
            <a:lvl1pPr>
              <a:defRPr sz="5800"/>
            </a:lvl1pPr>
          </a:lstStyle>
          <a:p>
            <a:pPr/>
            <a:r>
              <a:t>MongoDB Query Language (MQL)</a:t>
            </a:r>
          </a:p>
        </p:txBody>
      </p:sp>
      <p:sp>
        <p:nvSpPr>
          <p:cNvPr id="394" name="Update operator"/>
          <p:cNvSpPr txBox="1"/>
          <p:nvPr/>
        </p:nvSpPr>
        <p:spPr>
          <a:xfrm>
            <a:off x="-16735" y="2422954"/>
            <a:ext cx="13021735" cy="7801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Update operator</a:t>
            </a:r>
          </a:p>
        </p:txBody>
      </p:sp>
      <p:sp>
        <p:nvSpPr>
          <p:cNvPr id="395" name="Query abd projection operator"/>
          <p:cNvSpPr txBox="1"/>
          <p:nvPr/>
        </p:nvSpPr>
        <p:spPr>
          <a:xfrm>
            <a:off x="-778" y="1690461"/>
            <a:ext cx="12989822" cy="7801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Query abd projection operator</a:t>
            </a:r>
          </a:p>
        </p:txBody>
      </p:sp>
      <p:sp>
        <p:nvSpPr>
          <p:cNvPr id="396" name="Comparison operator"/>
          <p:cNvSpPr txBox="1"/>
          <p:nvPr/>
        </p:nvSpPr>
        <p:spPr>
          <a:xfrm>
            <a:off x="-8468" y="3160181"/>
            <a:ext cx="13021735" cy="7801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Comparison operator</a:t>
            </a:r>
          </a:p>
        </p:txBody>
      </p:sp>
      <p:sp>
        <p:nvSpPr>
          <p:cNvPr id="397" name="Aggregation pipeline"/>
          <p:cNvSpPr txBox="1"/>
          <p:nvPr/>
        </p:nvSpPr>
        <p:spPr>
          <a:xfrm>
            <a:off x="-8468" y="3908028"/>
            <a:ext cx="13021735" cy="7801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Aggregation pipeline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00" name="Comparison operator"/>
          <p:cNvSpPr txBox="1"/>
          <p:nvPr>
            <p:ph type="body" idx="21"/>
          </p:nvPr>
        </p:nvSpPr>
        <p:spPr>
          <a:xfrm>
            <a:off x="0" y="200872"/>
            <a:ext cx="13004801" cy="1027095"/>
          </a:xfrm>
          <a:prstGeom prst="rect">
            <a:avLst/>
          </a:prstGeom>
        </p:spPr>
        <p:txBody>
          <a:bodyPr/>
          <a:lstStyle>
            <a:lvl1pPr>
              <a:defRPr sz="6500"/>
            </a:lvl1pPr>
          </a:lstStyle>
          <a:p>
            <a:pPr/>
            <a:r>
              <a:t>Comparison operator</a:t>
            </a:r>
          </a:p>
        </p:txBody>
      </p:sp>
      <p:graphicFrame>
        <p:nvGraphicFramePr>
          <p:cNvPr id="401" name="Table"/>
          <p:cNvGraphicFramePr/>
          <p:nvPr/>
        </p:nvGraphicFramePr>
        <p:xfrm>
          <a:off x="1250193" y="2080534"/>
          <a:ext cx="10504414" cy="5592532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1" rtl="0">
                <a:tableStyleId>{4C3C2611-4C71-4FC5-86AE-919BDF0F9419}</a:tableStyleId>
              </a:tblPr>
              <a:tblGrid>
                <a:gridCol w="5252206"/>
                <a:gridCol w="5252206"/>
              </a:tblGrid>
              <a:tr h="698967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600">
                          <a:solidFill>
                            <a:srgbClr val="FFFFFF"/>
                          </a:solidFill>
                          <a:sym typeface="Helvetica"/>
                        </a:rPr>
                        <a:t>Operator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600">
                          <a:solidFill>
                            <a:srgbClr val="FFFFFF"/>
                          </a:solidFill>
                          <a:sym typeface="Helvetica"/>
                        </a:rPr>
                        <a:t>Description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852685">
                <a:tc>
                  <a:txBody>
                    <a:bodyPr/>
                    <a:lstStyle/>
                    <a:p>
                      <a:pPr defTabSz="914400"/>
                      <a:r>
                        <a:rPr sz="2600">
                          <a:sym typeface="Helvetica Light"/>
                        </a:rPr>
                        <a:t>$eq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>
                          <a:sym typeface="Helvetica Light"/>
                        </a:rPr>
                        <a:t>Equal to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737063">
                <a:tc>
                  <a:txBody>
                    <a:bodyPr/>
                    <a:lstStyle/>
                    <a:p>
                      <a:pPr defTabSz="914400"/>
                      <a:r>
                        <a:rPr sz="2600">
                          <a:sym typeface="Helvetica Light"/>
                        </a:rPr>
                        <a:t>$ne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>
                          <a:sym typeface="Helvetica Light"/>
                        </a:rPr>
                        <a:t>Not equal to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825953">
                <a:tc>
                  <a:txBody>
                    <a:bodyPr/>
                    <a:lstStyle/>
                    <a:p>
                      <a:pPr defTabSz="914400"/>
                      <a:r>
                        <a:rPr sz="2600">
                          <a:sym typeface="Helvetica Light"/>
                        </a:rPr>
                        <a:t>$gt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>
                          <a:sym typeface="Helvetica Light"/>
                        </a:rPr>
                        <a:t>Greater than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825953">
                <a:tc>
                  <a:txBody>
                    <a:bodyPr/>
                    <a:lstStyle/>
                    <a:p>
                      <a:pPr defTabSz="914400"/>
                      <a:r>
                        <a:rPr sz="2600">
                          <a:sym typeface="Helvetica Light"/>
                        </a:rPr>
                        <a:t>$gte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>
                          <a:sym typeface="Helvetica Light"/>
                        </a:rPr>
                        <a:t>Greater than or equal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825953">
                <a:tc>
                  <a:txBody>
                    <a:bodyPr/>
                    <a:lstStyle/>
                    <a:p>
                      <a:pPr defTabSz="914400"/>
                      <a:r>
                        <a:rPr sz="2600">
                          <a:sym typeface="Helvetica Light"/>
                        </a:rPr>
                        <a:t>$lt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>
                          <a:sym typeface="Helvetica Light"/>
                        </a:rPr>
                        <a:t>Less than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825953">
                <a:tc>
                  <a:txBody>
                    <a:bodyPr/>
                    <a:lstStyle/>
                    <a:p>
                      <a:pPr defTabSz="914400"/>
                      <a:r>
                        <a:rPr sz="2600">
                          <a:sym typeface="Helvetica Light"/>
                        </a:rPr>
                        <a:t>$lte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>
                          <a:sym typeface="Helvetica Light"/>
                        </a:rPr>
                        <a:t>Less than or equal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04" name="Update operator"/>
          <p:cNvSpPr txBox="1"/>
          <p:nvPr>
            <p:ph type="body" idx="21"/>
          </p:nvPr>
        </p:nvSpPr>
        <p:spPr>
          <a:xfrm>
            <a:off x="0" y="200872"/>
            <a:ext cx="13004801" cy="1027095"/>
          </a:xfrm>
          <a:prstGeom prst="rect">
            <a:avLst/>
          </a:prstGeom>
        </p:spPr>
        <p:txBody>
          <a:bodyPr/>
          <a:lstStyle>
            <a:lvl1pPr>
              <a:defRPr sz="6500"/>
            </a:lvl1pPr>
          </a:lstStyle>
          <a:p>
            <a:pPr/>
            <a:r>
              <a:t>Update operator</a:t>
            </a:r>
          </a:p>
        </p:txBody>
      </p:sp>
      <p:sp>
        <p:nvSpPr>
          <p:cNvPr id="405" name="$inc, $set and $unset"/>
          <p:cNvSpPr txBox="1"/>
          <p:nvPr/>
        </p:nvSpPr>
        <p:spPr>
          <a:xfrm>
            <a:off x="-16735" y="2422954"/>
            <a:ext cx="13021735" cy="7801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$inc, $set and $unset</a:t>
            </a:r>
          </a:p>
        </p:txBody>
      </p:sp>
      <p:sp>
        <p:nvSpPr>
          <p:cNvPr id="406" name="Modify data in database"/>
          <p:cNvSpPr txBox="1"/>
          <p:nvPr/>
        </p:nvSpPr>
        <p:spPr>
          <a:xfrm>
            <a:off x="-778" y="1690461"/>
            <a:ext cx="12989822" cy="7801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Modify data in database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09" name="Aggregation pipeline"/>
          <p:cNvSpPr txBox="1"/>
          <p:nvPr>
            <p:ph type="body" idx="21"/>
          </p:nvPr>
        </p:nvSpPr>
        <p:spPr>
          <a:xfrm>
            <a:off x="0" y="200872"/>
            <a:ext cx="13004801" cy="1027095"/>
          </a:xfrm>
          <a:prstGeom prst="rect">
            <a:avLst/>
          </a:prstGeom>
        </p:spPr>
        <p:txBody>
          <a:bodyPr/>
          <a:lstStyle>
            <a:lvl1pPr>
              <a:defRPr sz="6500"/>
            </a:lvl1pPr>
          </a:lstStyle>
          <a:p>
            <a:pPr/>
            <a:r>
              <a:t>Aggregation pipeline</a:t>
            </a:r>
          </a:p>
        </p:txBody>
      </p:sp>
      <p:sp>
        <p:nvSpPr>
          <p:cNvPr id="410" name="Break down a complex query in to easier stages"/>
          <p:cNvSpPr txBox="1"/>
          <p:nvPr/>
        </p:nvSpPr>
        <p:spPr>
          <a:xfrm>
            <a:off x="-16735" y="3091585"/>
            <a:ext cx="13021735" cy="14786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Break down a complex query in to easier stages</a:t>
            </a:r>
          </a:p>
        </p:txBody>
      </p:sp>
      <p:sp>
        <p:nvSpPr>
          <p:cNvPr id="411" name="Another way to query data in MongoDB"/>
          <p:cNvSpPr txBox="1"/>
          <p:nvPr/>
        </p:nvSpPr>
        <p:spPr>
          <a:xfrm>
            <a:off x="-778" y="1690461"/>
            <a:ext cx="12989822" cy="7801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Another way to query data in MongoDB</a:t>
            </a:r>
          </a:p>
        </p:txBody>
      </p:sp>
      <p:sp>
        <p:nvSpPr>
          <p:cNvPr id="412" name="Collection"/>
          <p:cNvSpPr/>
          <p:nvPr/>
        </p:nvSpPr>
        <p:spPr>
          <a:xfrm>
            <a:off x="916934" y="5512356"/>
            <a:ext cx="1982524" cy="960438"/>
          </a:xfrm>
          <a:prstGeom prst="rect">
            <a:avLst/>
          </a:prstGeom>
          <a:ln w="50800">
            <a:solidFill>
              <a:schemeClr val="accent2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Collection</a:t>
            </a:r>
          </a:p>
        </p:txBody>
      </p:sp>
      <p:sp>
        <p:nvSpPr>
          <p:cNvPr id="413" name="Stage 1"/>
          <p:cNvSpPr/>
          <p:nvPr/>
        </p:nvSpPr>
        <p:spPr>
          <a:xfrm>
            <a:off x="3985566" y="5512356"/>
            <a:ext cx="1355270" cy="960438"/>
          </a:xfrm>
          <a:prstGeom prst="rect">
            <a:avLst/>
          </a:prstGeom>
          <a:ln w="50800">
            <a:solidFill>
              <a:schemeClr val="accent5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Stage 1</a:t>
            </a:r>
          </a:p>
        </p:txBody>
      </p:sp>
      <p:sp>
        <p:nvSpPr>
          <p:cNvPr id="414" name="Stage 2"/>
          <p:cNvSpPr/>
          <p:nvPr/>
        </p:nvSpPr>
        <p:spPr>
          <a:xfrm>
            <a:off x="5824765" y="5512356"/>
            <a:ext cx="1355270" cy="960438"/>
          </a:xfrm>
          <a:prstGeom prst="rect">
            <a:avLst/>
          </a:prstGeom>
          <a:ln w="50800">
            <a:solidFill>
              <a:schemeClr val="accent5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Stage 2</a:t>
            </a:r>
          </a:p>
        </p:txBody>
      </p:sp>
      <p:sp>
        <p:nvSpPr>
          <p:cNvPr id="415" name="Stage n"/>
          <p:cNvSpPr/>
          <p:nvPr/>
        </p:nvSpPr>
        <p:spPr>
          <a:xfrm>
            <a:off x="7663963" y="5512356"/>
            <a:ext cx="1355271" cy="960438"/>
          </a:xfrm>
          <a:prstGeom prst="rect">
            <a:avLst/>
          </a:prstGeom>
          <a:ln w="50800">
            <a:solidFill>
              <a:schemeClr val="accent5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Stage n</a:t>
            </a:r>
          </a:p>
        </p:txBody>
      </p:sp>
      <p:sp>
        <p:nvSpPr>
          <p:cNvPr id="416" name="Output"/>
          <p:cNvSpPr/>
          <p:nvPr/>
        </p:nvSpPr>
        <p:spPr>
          <a:xfrm>
            <a:off x="10105342" y="5512356"/>
            <a:ext cx="1982524" cy="960438"/>
          </a:xfrm>
          <a:prstGeom prst="rect">
            <a:avLst/>
          </a:prstGeom>
          <a:ln w="50800">
            <a:solidFill>
              <a:schemeClr val="accent2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Output</a:t>
            </a:r>
          </a:p>
        </p:txBody>
      </p:sp>
      <p:sp>
        <p:nvSpPr>
          <p:cNvPr id="417" name="Line"/>
          <p:cNvSpPr/>
          <p:nvPr/>
        </p:nvSpPr>
        <p:spPr>
          <a:xfrm>
            <a:off x="2913487" y="5992575"/>
            <a:ext cx="1058049" cy="1"/>
          </a:xfrm>
          <a:prstGeom prst="line">
            <a:avLst/>
          </a:prstGeom>
          <a:ln w="508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418" name="Line"/>
          <p:cNvSpPr/>
          <p:nvPr/>
        </p:nvSpPr>
        <p:spPr>
          <a:xfrm>
            <a:off x="9033264" y="5992575"/>
            <a:ext cx="1058048" cy="1"/>
          </a:xfrm>
          <a:prstGeom prst="line">
            <a:avLst/>
          </a:prstGeom>
          <a:ln w="508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419" name="Line"/>
          <p:cNvSpPr/>
          <p:nvPr/>
        </p:nvSpPr>
        <p:spPr>
          <a:xfrm>
            <a:off x="5377626" y="5992575"/>
            <a:ext cx="410349" cy="1"/>
          </a:xfrm>
          <a:prstGeom prst="line">
            <a:avLst/>
          </a:prstGeom>
          <a:ln w="508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420" name="Line"/>
          <p:cNvSpPr/>
          <p:nvPr/>
        </p:nvSpPr>
        <p:spPr>
          <a:xfrm>
            <a:off x="7216825" y="5992575"/>
            <a:ext cx="410350" cy="1"/>
          </a:xfrm>
          <a:prstGeom prst="line">
            <a:avLst/>
          </a:prstGeom>
          <a:ln w="508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421" name="https://docs.mongodb.com/manual/core/aggregation-pipeline/"/>
          <p:cNvSpPr txBox="1"/>
          <p:nvPr/>
        </p:nvSpPr>
        <p:spPr>
          <a:xfrm>
            <a:off x="2138768" y="8342407"/>
            <a:ext cx="8727264" cy="4595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5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https://docs.mongodb.com/manual/core/aggregation-pipeline/</a:t>
            </a:r>
          </a:p>
        </p:txBody>
      </p:sp>
      <p:sp>
        <p:nvSpPr>
          <p:cNvPr id="422" name="Powerful to transform data"/>
          <p:cNvSpPr txBox="1"/>
          <p:nvPr/>
        </p:nvSpPr>
        <p:spPr>
          <a:xfrm>
            <a:off x="-26178" y="2397080"/>
            <a:ext cx="12989822" cy="7801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Powerful to transform data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lide Number"/>
          <p:cNvSpPr txBox="1"/>
          <p:nvPr>
            <p:ph type="sldNum" sz="quarter" idx="2"/>
          </p:nvPr>
        </p:nvSpPr>
        <p:spPr>
          <a:xfrm>
            <a:off x="12361943" y="9089917"/>
            <a:ext cx="290880" cy="45951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14" name="Database Models"/>
          <p:cNvSpPr txBox="1"/>
          <p:nvPr/>
        </p:nvSpPr>
        <p:spPr>
          <a:xfrm>
            <a:off x="286467" y="3216722"/>
            <a:ext cx="12431866" cy="10148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6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Database Models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25" name="Aggregation pipeline"/>
          <p:cNvSpPr txBox="1"/>
          <p:nvPr>
            <p:ph type="body" idx="21"/>
          </p:nvPr>
        </p:nvSpPr>
        <p:spPr>
          <a:xfrm>
            <a:off x="0" y="200872"/>
            <a:ext cx="13004801" cy="1027095"/>
          </a:xfrm>
          <a:prstGeom prst="rect">
            <a:avLst/>
          </a:prstGeom>
        </p:spPr>
        <p:txBody>
          <a:bodyPr/>
          <a:lstStyle>
            <a:lvl1pPr>
              <a:defRPr sz="6500"/>
            </a:lvl1pPr>
          </a:lstStyle>
          <a:p>
            <a:pPr/>
            <a:r>
              <a:t>Aggregation pipeline</a:t>
            </a:r>
          </a:p>
        </p:txBody>
      </p:sp>
      <p:pic>
        <p:nvPicPr>
          <p:cNvPr id="426" name="Screen Shot 2564-11-15 at 16.07.23.png" descr="Screen Shot 2564-11-15 at 16.07.2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11401" y="2009002"/>
            <a:ext cx="10181998" cy="57355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29" name="Syntax"/>
          <p:cNvSpPr txBox="1"/>
          <p:nvPr>
            <p:ph type="body" idx="21"/>
          </p:nvPr>
        </p:nvSpPr>
        <p:spPr>
          <a:xfrm>
            <a:off x="0" y="200872"/>
            <a:ext cx="13004801" cy="1027095"/>
          </a:xfrm>
          <a:prstGeom prst="rect">
            <a:avLst/>
          </a:prstGeom>
        </p:spPr>
        <p:txBody>
          <a:bodyPr/>
          <a:lstStyle>
            <a:lvl1pPr>
              <a:defRPr sz="6500"/>
            </a:lvl1pPr>
          </a:lstStyle>
          <a:p>
            <a:pPr/>
            <a:r>
              <a:t>Syntax</a:t>
            </a:r>
          </a:p>
        </p:txBody>
      </p:sp>
      <p:pic>
        <p:nvPicPr>
          <p:cNvPr id="430" name="Screen Shot 2564-11-15 at 16.56.26.png" descr="Screen Shot 2564-11-15 at 16.56.2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66926" y="2097214"/>
            <a:ext cx="10670948" cy="5027018"/>
          </a:xfrm>
          <a:prstGeom prst="rect">
            <a:avLst/>
          </a:prstGeom>
          <a:ln w="12700">
            <a:miter lim="400000"/>
          </a:ln>
        </p:spPr>
      </p:pic>
      <p:sp>
        <p:nvSpPr>
          <p:cNvPr id="431" name="https://docs.mongodb.com/manual/meta/aggregation-quick-reference/"/>
          <p:cNvSpPr txBox="1"/>
          <p:nvPr/>
        </p:nvSpPr>
        <p:spPr>
          <a:xfrm>
            <a:off x="1547796" y="8342407"/>
            <a:ext cx="9909207" cy="4595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5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https://docs.mongodb.com/manual/meta/aggregation-quick-reference/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34" name="Workshop"/>
          <p:cNvSpPr txBox="1"/>
          <p:nvPr/>
        </p:nvSpPr>
        <p:spPr>
          <a:xfrm>
            <a:off x="286467" y="3216722"/>
            <a:ext cx="12431866" cy="10148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6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Workshop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37" name="Data modeling"/>
          <p:cNvSpPr txBox="1"/>
          <p:nvPr/>
        </p:nvSpPr>
        <p:spPr>
          <a:xfrm>
            <a:off x="286467" y="3216722"/>
            <a:ext cx="12431866" cy="10148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6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Data modeling</a:t>
            </a:r>
          </a:p>
        </p:txBody>
      </p:sp>
      <p:sp>
        <p:nvSpPr>
          <p:cNvPr id="438" name="https://docs.mongodb.com/manual/core/data-modeling-introduction/"/>
          <p:cNvSpPr txBox="1"/>
          <p:nvPr/>
        </p:nvSpPr>
        <p:spPr>
          <a:xfrm>
            <a:off x="1697787" y="8342407"/>
            <a:ext cx="9609226" cy="4595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5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https://docs.mongodb.com/manual/core/data-modeling-introduction/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41" name="Data modeling in MongoDB"/>
          <p:cNvSpPr txBox="1"/>
          <p:nvPr>
            <p:ph type="body" idx="21"/>
          </p:nvPr>
        </p:nvSpPr>
        <p:spPr>
          <a:xfrm>
            <a:off x="0" y="207014"/>
            <a:ext cx="13004801" cy="1014810"/>
          </a:xfrm>
          <a:prstGeom prst="rect">
            <a:avLst/>
          </a:prstGeom>
        </p:spPr>
        <p:txBody>
          <a:bodyPr/>
          <a:lstStyle>
            <a:lvl1pPr>
              <a:defRPr sz="6400"/>
            </a:lvl1pPr>
          </a:lstStyle>
          <a:p>
            <a:pPr/>
            <a:r>
              <a:t>Data modeling in MongoDB</a:t>
            </a:r>
          </a:p>
        </p:txBody>
      </p:sp>
      <p:sp>
        <p:nvSpPr>
          <p:cNvPr id="442" name="To support your application performance"/>
          <p:cNvSpPr txBox="1"/>
          <p:nvPr/>
        </p:nvSpPr>
        <p:spPr>
          <a:xfrm>
            <a:off x="-16735" y="2422954"/>
            <a:ext cx="13021735" cy="7801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4800">
                <a:latin typeface="Arial"/>
                <a:ea typeface="Arial"/>
                <a:cs typeface="Arial"/>
                <a:sym typeface="Arial"/>
              </a:defRPr>
            </a:pPr>
            <a:r>
              <a:t>To support your application </a:t>
            </a:r>
            <a:r>
              <a:rPr b="1"/>
              <a:t>performance</a:t>
            </a:r>
          </a:p>
        </p:txBody>
      </p:sp>
      <p:sp>
        <p:nvSpPr>
          <p:cNvPr id="443" name="Way to organize fields in a document"/>
          <p:cNvSpPr txBox="1"/>
          <p:nvPr/>
        </p:nvSpPr>
        <p:spPr>
          <a:xfrm>
            <a:off x="-778" y="1690461"/>
            <a:ext cx="12989822" cy="7801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Way to organize fields in a document</a:t>
            </a:r>
          </a:p>
        </p:txBody>
      </p:sp>
      <p:sp>
        <p:nvSpPr>
          <p:cNvPr id="444" name="And query capabilities"/>
          <p:cNvSpPr txBox="1"/>
          <p:nvPr/>
        </p:nvSpPr>
        <p:spPr>
          <a:xfrm>
            <a:off x="-8468" y="3160181"/>
            <a:ext cx="13021735" cy="7801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4800">
                <a:latin typeface="Arial"/>
                <a:ea typeface="Arial"/>
                <a:cs typeface="Arial"/>
                <a:sym typeface="Arial"/>
              </a:defRPr>
            </a:pPr>
            <a:r>
              <a:t>And </a:t>
            </a:r>
            <a:r>
              <a:rPr b="1"/>
              <a:t>query</a:t>
            </a:r>
            <a:r>
              <a:t> capabilities</a:t>
            </a:r>
          </a:p>
        </p:txBody>
      </p:sp>
      <p:sp>
        <p:nvSpPr>
          <p:cNvPr id="445" name="Design for read !!"/>
          <p:cNvSpPr txBox="1"/>
          <p:nvPr/>
        </p:nvSpPr>
        <p:spPr>
          <a:xfrm>
            <a:off x="-8468" y="5984047"/>
            <a:ext cx="13021735" cy="7801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i="1" sz="4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Design for read !!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48" name="Normalization"/>
          <p:cNvSpPr txBox="1"/>
          <p:nvPr>
            <p:ph type="body" idx="21"/>
          </p:nvPr>
        </p:nvSpPr>
        <p:spPr>
          <a:xfrm>
            <a:off x="0" y="207014"/>
            <a:ext cx="13004801" cy="1014810"/>
          </a:xfrm>
          <a:prstGeom prst="rect">
            <a:avLst/>
          </a:prstGeom>
        </p:spPr>
        <p:txBody>
          <a:bodyPr/>
          <a:lstStyle>
            <a:lvl1pPr>
              <a:defRPr sz="6400"/>
            </a:lvl1pPr>
          </a:lstStyle>
          <a:p>
            <a:pPr/>
            <a:r>
              <a:t>Normalization</a:t>
            </a:r>
          </a:p>
        </p:txBody>
      </p:sp>
      <p:pic>
        <p:nvPicPr>
          <p:cNvPr id="44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84998" y="2745399"/>
            <a:ext cx="8648701" cy="5524501"/>
          </a:xfrm>
          <a:prstGeom prst="rect">
            <a:avLst/>
          </a:prstGeom>
          <a:ln w="12700">
            <a:miter lim="400000"/>
          </a:ln>
        </p:spPr>
      </p:pic>
      <p:sp>
        <p:nvSpPr>
          <p:cNvPr id="450" name="Design for write or read  ?"/>
          <p:cNvSpPr txBox="1"/>
          <p:nvPr/>
        </p:nvSpPr>
        <p:spPr>
          <a:xfrm>
            <a:off x="7489" y="1427228"/>
            <a:ext cx="12989822" cy="7801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4800">
                <a:latin typeface="Arial"/>
                <a:ea typeface="Arial"/>
                <a:cs typeface="Arial"/>
                <a:sym typeface="Arial"/>
              </a:defRPr>
            </a:pPr>
            <a:r>
              <a:t>Design for </a:t>
            </a:r>
            <a:r>
              <a:rPr b="1"/>
              <a:t>write</a:t>
            </a:r>
            <a:r>
              <a:t> or </a:t>
            </a:r>
            <a:r>
              <a:rPr b="1"/>
              <a:t>read</a:t>
            </a:r>
            <a:r>
              <a:t>  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53" name="Denormalization"/>
          <p:cNvSpPr txBox="1"/>
          <p:nvPr>
            <p:ph type="body" idx="21"/>
          </p:nvPr>
        </p:nvSpPr>
        <p:spPr>
          <a:xfrm>
            <a:off x="0" y="207014"/>
            <a:ext cx="13004801" cy="1014810"/>
          </a:xfrm>
          <a:prstGeom prst="rect">
            <a:avLst/>
          </a:prstGeom>
        </p:spPr>
        <p:txBody>
          <a:bodyPr/>
          <a:lstStyle>
            <a:lvl1pPr>
              <a:defRPr sz="6400"/>
            </a:lvl1pPr>
          </a:lstStyle>
          <a:p>
            <a:pPr/>
            <a:r>
              <a:t>Denormalization</a:t>
            </a:r>
          </a:p>
        </p:txBody>
      </p:sp>
      <p:sp>
        <p:nvSpPr>
          <p:cNvPr id="454" name="Design for write or read  ?"/>
          <p:cNvSpPr txBox="1"/>
          <p:nvPr/>
        </p:nvSpPr>
        <p:spPr>
          <a:xfrm>
            <a:off x="7489" y="1478028"/>
            <a:ext cx="12989822" cy="7801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4800">
                <a:latin typeface="Arial"/>
                <a:ea typeface="Arial"/>
                <a:cs typeface="Arial"/>
                <a:sym typeface="Arial"/>
              </a:defRPr>
            </a:pPr>
            <a:r>
              <a:t>Design for </a:t>
            </a:r>
            <a:r>
              <a:rPr b="1"/>
              <a:t>write</a:t>
            </a:r>
            <a:r>
              <a:t> or </a:t>
            </a:r>
            <a:r>
              <a:rPr b="1"/>
              <a:t>read</a:t>
            </a:r>
            <a:r>
              <a:t>  ?</a:t>
            </a:r>
          </a:p>
        </p:txBody>
      </p:sp>
      <p:pic>
        <p:nvPicPr>
          <p:cNvPr id="45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51200" y="2920790"/>
            <a:ext cx="6502400" cy="4508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58" name="Comparison"/>
          <p:cNvSpPr txBox="1"/>
          <p:nvPr>
            <p:ph type="body" idx="21"/>
          </p:nvPr>
        </p:nvSpPr>
        <p:spPr>
          <a:xfrm>
            <a:off x="0" y="200872"/>
            <a:ext cx="13004801" cy="1027095"/>
          </a:xfrm>
          <a:prstGeom prst="rect">
            <a:avLst/>
          </a:prstGeom>
        </p:spPr>
        <p:txBody>
          <a:bodyPr/>
          <a:lstStyle>
            <a:lvl1pPr>
              <a:defRPr sz="6500"/>
            </a:lvl1pPr>
          </a:lstStyle>
          <a:p>
            <a:pPr/>
            <a:r>
              <a:t>Comparison</a:t>
            </a:r>
          </a:p>
        </p:txBody>
      </p:sp>
      <p:graphicFrame>
        <p:nvGraphicFramePr>
          <p:cNvPr id="459" name="Table"/>
          <p:cNvGraphicFramePr/>
          <p:nvPr/>
        </p:nvGraphicFramePr>
        <p:xfrm>
          <a:off x="1250193" y="2080534"/>
          <a:ext cx="10504414" cy="5592532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1" rtl="0">
                <a:tableStyleId>{4C3C2611-4C71-4FC5-86AE-919BDF0F9419}</a:tableStyleId>
              </a:tblPr>
              <a:tblGrid>
                <a:gridCol w="5252206"/>
                <a:gridCol w="5252206"/>
              </a:tblGrid>
              <a:tr h="820084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600">
                          <a:solidFill>
                            <a:srgbClr val="FFFFFF"/>
                          </a:solidFill>
                          <a:sym typeface="Helvetica"/>
                        </a:rPr>
                        <a:t>Normalization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600">
                          <a:solidFill>
                            <a:srgbClr val="FFFFFF"/>
                          </a:solidFill>
                          <a:sym typeface="Helvetica"/>
                        </a:rPr>
                        <a:t>Denormalization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000439">
                <a:tc>
                  <a:txBody>
                    <a:bodyPr/>
                    <a:lstStyle/>
                    <a:p>
                      <a:pPr defTabSz="914400"/>
                      <a:r>
                        <a:rPr sz="2600">
                          <a:sym typeface="Helvetica Light"/>
                        </a:rPr>
                        <a:t>Non-redundant and consistency data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>
                          <a:sym typeface="Helvetica Light"/>
                        </a:rPr>
                        <a:t>Combine data that can be query more speed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864781">
                <a:tc>
                  <a:txBody>
                    <a:bodyPr/>
                    <a:lstStyle/>
                    <a:p>
                      <a:pPr defTabSz="914400"/>
                      <a:r>
                        <a:rPr sz="2600">
                          <a:sym typeface="Helvetica Light"/>
                        </a:rPr>
                        <a:t>More tables and joins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>
                          <a:sym typeface="Helvetica Light"/>
                        </a:rPr>
                        <a:t>Decrease tables and joins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969075">
                <a:tc>
                  <a:txBody>
                    <a:bodyPr/>
                    <a:lstStyle/>
                    <a:p>
                      <a:pPr defTabSz="914400"/>
                      <a:r>
                        <a:rPr sz="2600">
                          <a:sym typeface="Helvetica Light"/>
                        </a:rPr>
                        <a:t>Optimized usage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>
                          <a:sym typeface="Helvetica Light"/>
                        </a:rPr>
                        <a:t>Wastage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969075">
                <a:tc>
                  <a:txBody>
                    <a:bodyPr/>
                    <a:lstStyle/>
                    <a:p>
                      <a:pPr defTabSz="914400"/>
                      <a:r>
                        <a:rPr sz="2600">
                          <a:sym typeface="Helvetica Light"/>
                        </a:rPr>
                        <a:t>No redundant data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>
                          <a:sym typeface="Helvetica Light"/>
                        </a:rPr>
                        <a:t>More redundant data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969075">
                <a:tc>
                  <a:txBody>
                    <a:bodyPr/>
                    <a:lstStyle/>
                    <a:p>
                      <a:pPr defTabSz="914400"/>
                      <a:r>
                        <a:rPr sz="2600">
                          <a:sym typeface="Helvetica Light"/>
                        </a:rPr>
                        <a:t>Design for write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>
                          <a:sym typeface="Helvetica Light"/>
                        </a:rPr>
                        <a:t>Design for read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62" name="MongoDB Rule"/>
          <p:cNvSpPr txBox="1"/>
          <p:nvPr>
            <p:ph type="body" idx="21"/>
          </p:nvPr>
        </p:nvSpPr>
        <p:spPr>
          <a:xfrm>
            <a:off x="0" y="207014"/>
            <a:ext cx="13004801" cy="1014810"/>
          </a:xfrm>
          <a:prstGeom prst="rect">
            <a:avLst/>
          </a:prstGeom>
        </p:spPr>
        <p:txBody>
          <a:bodyPr/>
          <a:lstStyle>
            <a:lvl1pPr>
              <a:defRPr sz="6400"/>
            </a:lvl1pPr>
          </a:lstStyle>
          <a:p>
            <a:pPr/>
            <a:r>
              <a:t>MongoDB Rule</a:t>
            </a:r>
          </a:p>
        </p:txBody>
      </p:sp>
      <p:sp>
        <p:nvSpPr>
          <p:cNvPr id="463" name="Data is stored in the way…"/>
          <p:cNvSpPr txBox="1"/>
          <p:nvPr/>
        </p:nvSpPr>
        <p:spPr>
          <a:xfrm>
            <a:off x="7489" y="2006404"/>
            <a:ext cx="12989822" cy="14786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i="1" sz="4800">
                <a:latin typeface="Arial"/>
                <a:ea typeface="Arial"/>
                <a:cs typeface="Arial"/>
                <a:sym typeface="Arial"/>
              </a:defRPr>
            </a:pPr>
            <a:r>
              <a:t>Data is stored in the way </a:t>
            </a:r>
          </a:p>
          <a:p>
            <a:pPr>
              <a:defRPr i="1" sz="4800">
                <a:latin typeface="Arial"/>
                <a:ea typeface="Arial"/>
                <a:cs typeface="Arial"/>
                <a:sym typeface="Arial"/>
              </a:defRPr>
            </a:pPr>
            <a:r>
              <a:t>that it is used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66" name="More questions ?"/>
          <p:cNvSpPr txBox="1"/>
          <p:nvPr>
            <p:ph type="body" idx="21"/>
          </p:nvPr>
        </p:nvSpPr>
        <p:spPr>
          <a:xfrm>
            <a:off x="0" y="207014"/>
            <a:ext cx="13004801" cy="1014810"/>
          </a:xfrm>
          <a:prstGeom prst="rect">
            <a:avLst/>
          </a:prstGeom>
        </p:spPr>
        <p:txBody>
          <a:bodyPr/>
          <a:lstStyle/>
          <a:p>
            <a:pPr lvl="1" indent="342900">
              <a:defRPr sz="6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More questions ?</a:t>
            </a:r>
          </a:p>
        </p:txBody>
      </p:sp>
      <p:sp>
        <p:nvSpPr>
          <p:cNvPr id="467" name="Who is using our application ?"/>
          <p:cNvSpPr txBox="1"/>
          <p:nvPr/>
        </p:nvSpPr>
        <p:spPr>
          <a:xfrm>
            <a:off x="-16735" y="2422954"/>
            <a:ext cx="13021735" cy="7801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Who is using our application ?</a:t>
            </a:r>
          </a:p>
        </p:txBody>
      </p:sp>
      <p:sp>
        <p:nvSpPr>
          <p:cNvPr id="468" name="How it will be queried ?"/>
          <p:cNvSpPr txBox="1"/>
          <p:nvPr/>
        </p:nvSpPr>
        <p:spPr>
          <a:xfrm>
            <a:off x="-778" y="1690461"/>
            <a:ext cx="12989822" cy="7801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How it will be queried ?</a:t>
            </a:r>
          </a:p>
        </p:txBody>
      </p:sp>
      <p:sp>
        <p:nvSpPr>
          <p:cNvPr id="469" name="Design for users"/>
          <p:cNvSpPr txBox="1"/>
          <p:nvPr/>
        </p:nvSpPr>
        <p:spPr>
          <a:xfrm>
            <a:off x="-8468" y="5984047"/>
            <a:ext cx="13021735" cy="7801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i="1" sz="4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Design for users</a:t>
            </a:r>
          </a:p>
        </p:txBody>
      </p:sp>
      <p:sp>
        <p:nvSpPr>
          <p:cNvPr id="470" name="Ratio between reads and writes ?"/>
          <p:cNvSpPr txBox="1"/>
          <p:nvPr/>
        </p:nvSpPr>
        <p:spPr>
          <a:xfrm>
            <a:off x="-8468" y="3160181"/>
            <a:ext cx="13021735" cy="7801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Ratio between reads and writes 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lide Number"/>
          <p:cNvSpPr txBox="1"/>
          <p:nvPr>
            <p:ph type="sldNum" sz="quarter" idx="2"/>
          </p:nvPr>
        </p:nvSpPr>
        <p:spPr>
          <a:xfrm>
            <a:off x="12361943" y="9089917"/>
            <a:ext cx="290880" cy="45951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17" name="Database ranking"/>
          <p:cNvSpPr txBox="1"/>
          <p:nvPr>
            <p:ph type="body" idx="21"/>
          </p:nvPr>
        </p:nvSpPr>
        <p:spPr>
          <a:xfrm>
            <a:off x="0" y="222095"/>
            <a:ext cx="13004801" cy="1014811"/>
          </a:xfrm>
          <a:prstGeom prst="rect">
            <a:avLst/>
          </a:prstGeom>
        </p:spPr>
        <p:txBody>
          <a:bodyPr/>
          <a:lstStyle>
            <a:lvl1pPr>
              <a:defRPr sz="6400"/>
            </a:lvl1pPr>
          </a:lstStyle>
          <a:p>
            <a:pPr/>
            <a:r>
              <a:t>Database ranking</a:t>
            </a:r>
          </a:p>
        </p:txBody>
      </p:sp>
      <p:pic>
        <p:nvPicPr>
          <p:cNvPr id="218" name="Screen Shot 2564-11-14 at 12.34.30.png" descr="Screen Shot 2564-11-14 at 12.34.3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2283977"/>
            <a:ext cx="13004801" cy="4661461"/>
          </a:xfrm>
          <a:prstGeom prst="rect">
            <a:avLst/>
          </a:prstGeom>
          <a:ln w="12700">
            <a:miter lim="400000"/>
          </a:ln>
        </p:spPr>
      </p:pic>
      <p:sp>
        <p:nvSpPr>
          <p:cNvPr id="219" name="Rectangle"/>
          <p:cNvSpPr/>
          <p:nvPr/>
        </p:nvSpPr>
        <p:spPr>
          <a:xfrm>
            <a:off x="6961485" y="2556644"/>
            <a:ext cx="3214768" cy="4371813"/>
          </a:xfrm>
          <a:prstGeom prst="rect">
            <a:avLst/>
          </a:prstGeom>
          <a:ln w="508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20" name="https://db-engines.com/en/ranking"/>
          <p:cNvSpPr txBox="1"/>
          <p:nvPr/>
        </p:nvSpPr>
        <p:spPr>
          <a:xfrm>
            <a:off x="4053768" y="8342407"/>
            <a:ext cx="4897264" cy="4595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5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https://db-engines.com/en/ranking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73" name="Keep in mind"/>
          <p:cNvSpPr txBox="1"/>
          <p:nvPr>
            <p:ph type="body" idx="21"/>
          </p:nvPr>
        </p:nvSpPr>
        <p:spPr>
          <a:xfrm>
            <a:off x="0" y="207014"/>
            <a:ext cx="13004801" cy="1014810"/>
          </a:xfrm>
          <a:prstGeom prst="rect">
            <a:avLst/>
          </a:prstGeom>
        </p:spPr>
        <p:txBody>
          <a:bodyPr/>
          <a:lstStyle/>
          <a:p>
            <a:pPr lvl="1" indent="342900">
              <a:defRPr sz="6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Keep in mind</a:t>
            </a:r>
          </a:p>
        </p:txBody>
      </p:sp>
      <p:sp>
        <p:nvSpPr>
          <p:cNvPr id="474" name="Evolving application implies an evolving data model too"/>
          <p:cNvSpPr txBox="1"/>
          <p:nvPr/>
        </p:nvSpPr>
        <p:spPr>
          <a:xfrm>
            <a:off x="-8468" y="4004432"/>
            <a:ext cx="13021735" cy="14786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Evolving application implies an evolving data model too</a:t>
            </a:r>
          </a:p>
        </p:txBody>
      </p:sp>
      <p:sp>
        <p:nvSpPr>
          <p:cNvPr id="475" name="Data that is used together should be stored together"/>
          <p:cNvSpPr txBox="1"/>
          <p:nvPr/>
        </p:nvSpPr>
        <p:spPr>
          <a:xfrm>
            <a:off x="7489" y="1940319"/>
            <a:ext cx="12989822" cy="14786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Data that is used together should be stored together</a:t>
            </a:r>
          </a:p>
        </p:txBody>
      </p:sp>
      <p:sp>
        <p:nvSpPr>
          <p:cNvPr id="476" name="Performance issues"/>
          <p:cNvSpPr txBox="1"/>
          <p:nvPr/>
        </p:nvSpPr>
        <p:spPr>
          <a:xfrm>
            <a:off x="-8468" y="6180620"/>
            <a:ext cx="13021735" cy="7801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Performance issues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79" name="Data modeling phases"/>
          <p:cNvSpPr txBox="1"/>
          <p:nvPr>
            <p:ph type="body" idx="21"/>
          </p:nvPr>
        </p:nvSpPr>
        <p:spPr>
          <a:xfrm>
            <a:off x="0" y="207014"/>
            <a:ext cx="13004801" cy="1014810"/>
          </a:xfrm>
          <a:prstGeom prst="rect">
            <a:avLst/>
          </a:prstGeom>
        </p:spPr>
        <p:txBody>
          <a:bodyPr/>
          <a:lstStyle/>
          <a:p>
            <a:pPr lvl="1" indent="342900">
              <a:defRPr sz="6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Data modeling phases</a:t>
            </a:r>
          </a:p>
        </p:txBody>
      </p:sp>
      <p:sp>
        <p:nvSpPr>
          <p:cNvPr id="480" name="Relationships"/>
          <p:cNvSpPr txBox="1"/>
          <p:nvPr/>
        </p:nvSpPr>
        <p:spPr>
          <a:xfrm>
            <a:off x="-16735" y="2422954"/>
            <a:ext cx="13021735" cy="7801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Relationships</a:t>
            </a:r>
          </a:p>
        </p:txBody>
      </p:sp>
      <p:sp>
        <p:nvSpPr>
          <p:cNvPr id="481" name="Workload (data size, read/write)"/>
          <p:cNvSpPr txBox="1"/>
          <p:nvPr/>
        </p:nvSpPr>
        <p:spPr>
          <a:xfrm>
            <a:off x="-778" y="1690461"/>
            <a:ext cx="12989822" cy="7801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Workload (data size, read/write)</a:t>
            </a:r>
          </a:p>
        </p:txBody>
      </p:sp>
      <p:sp>
        <p:nvSpPr>
          <p:cNvPr id="482" name="Patterns (optimization)"/>
          <p:cNvSpPr txBox="1"/>
          <p:nvPr/>
        </p:nvSpPr>
        <p:spPr>
          <a:xfrm>
            <a:off x="-16735" y="3156019"/>
            <a:ext cx="13021735" cy="7801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Patterns (optimization)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85" name="Document structures"/>
          <p:cNvSpPr txBox="1"/>
          <p:nvPr>
            <p:ph type="body" idx="21"/>
          </p:nvPr>
        </p:nvSpPr>
        <p:spPr>
          <a:xfrm>
            <a:off x="0" y="207014"/>
            <a:ext cx="13004801" cy="1014810"/>
          </a:xfrm>
          <a:prstGeom prst="rect">
            <a:avLst/>
          </a:prstGeom>
        </p:spPr>
        <p:txBody>
          <a:bodyPr/>
          <a:lstStyle/>
          <a:p>
            <a:pPr lvl="1" indent="342900">
              <a:defRPr sz="6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Document structures</a:t>
            </a:r>
          </a:p>
        </p:txBody>
      </p:sp>
      <p:sp>
        <p:nvSpPr>
          <p:cNvPr id="486" name="References"/>
          <p:cNvSpPr txBox="1"/>
          <p:nvPr/>
        </p:nvSpPr>
        <p:spPr>
          <a:xfrm>
            <a:off x="-16735" y="2422954"/>
            <a:ext cx="13021735" cy="7801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References</a:t>
            </a:r>
          </a:p>
        </p:txBody>
      </p:sp>
      <p:sp>
        <p:nvSpPr>
          <p:cNvPr id="487" name="Embedded data"/>
          <p:cNvSpPr txBox="1"/>
          <p:nvPr/>
        </p:nvSpPr>
        <p:spPr>
          <a:xfrm>
            <a:off x="-778" y="1690461"/>
            <a:ext cx="12989822" cy="7801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Embedded data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90" name="Relationships"/>
          <p:cNvSpPr txBox="1"/>
          <p:nvPr>
            <p:ph type="body" idx="21"/>
          </p:nvPr>
        </p:nvSpPr>
        <p:spPr>
          <a:xfrm>
            <a:off x="0" y="207014"/>
            <a:ext cx="13004801" cy="1014810"/>
          </a:xfrm>
          <a:prstGeom prst="rect">
            <a:avLst/>
          </a:prstGeom>
        </p:spPr>
        <p:txBody>
          <a:bodyPr/>
          <a:lstStyle/>
          <a:p>
            <a:pPr lvl="1" indent="342900">
              <a:defRPr sz="6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Relationships</a:t>
            </a:r>
          </a:p>
        </p:txBody>
      </p:sp>
      <p:sp>
        <p:nvSpPr>
          <p:cNvPr id="491" name="One-to-many"/>
          <p:cNvSpPr txBox="1"/>
          <p:nvPr/>
        </p:nvSpPr>
        <p:spPr>
          <a:xfrm>
            <a:off x="-16735" y="2422954"/>
            <a:ext cx="13021735" cy="7801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4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One-to-many</a:t>
            </a:r>
          </a:p>
        </p:txBody>
      </p:sp>
      <p:sp>
        <p:nvSpPr>
          <p:cNvPr id="492" name="One-to-one"/>
          <p:cNvSpPr txBox="1"/>
          <p:nvPr/>
        </p:nvSpPr>
        <p:spPr>
          <a:xfrm>
            <a:off x="-778" y="1690461"/>
            <a:ext cx="12989822" cy="7801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One-to-one</a:t>
            </a:r>
          </a:p>
        </p:txBody>
      </p:sp>
      <p:sp>
        <p:nvSpPr>
          <p:cNvPr id="493" name="Many-to-many"/>
          <p:cNvSpPr txBox="1"/>
          <p:nvPr/>
        </p:nvSpPr>
        <p:spPr>
          <a:xfrm>
            <a:off x="-16735" y="3156019"/>
            <a:ext cx="13021735" cy="7801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Many-to-many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96" name="One-to-One"/>
          <p:cNvSpPr txBox="1"/>
          <p:nvPr/>
        </p:nvSpPr>
        <p:spPr>
          <a:xfrm>
            <a:off x="286467" y="3216722"/>
            <a:ext cx="12431866" cy="10148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6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One-to-One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99" name="One-to-One"/>
          <p:cNvSpPr txBox="1"/>
          <p:nvPr>
            <p:ph type="body" idx="21"/>
          </p:nvPr>
        </p:nvSpPr>
        <p:spPr>
          <a:xfrm>
            <a:off x="0" y="207014"/>
            <a:ext cx="13004801" cy="1014810"/>
          </a:xfrm>
          <a:prstGeom prst="rect">
            <a:avLst/>
          </a:prstGeom>
        </p:spPr>
        <p:txBody>
          <a:bodyPr/>
          <a:lstStyle/>
          <a:p>
            <a:pPr lvl="1" indent="342900">
              <a:defRPr sz="6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One-to-One</a:t>
            </a:r>
          </a:p>
        </p:txBody>
      </p:sp>
      <p:sp>
        <p:nvSpPr>
          <p:cNvPr id="500" name="Embed vs Reference ?"/>
          <p:cNvSpPr txBox="1"/>
          <p:nvPr/>
        </p:nvSpPr>
        <p:spPr>
          <a:xfrm>
            <a:off x="7489" y="6657854"/>
            <a:ext cx="12989822" cy="7801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8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Embed vs Reference ?</a:t>
            </a:r>
          </a:p>
        </p:txBody>
      </p:sp>
      <p:sp>
        <p:nvSpPr>
          <p:cNvPr id="501" name="User"/>
          <p:cNvSpPr/>
          <p:nvPr/>
        </p:nvSpPr>
        <p:spPr>
          <a:xfrm>
            <a:off x="2227090" y="3128368"/>
            <a:ext cx="2584703" cy="960439"/>
          </a:xfrm>
          <a:prstGeom prst="rect">
            <a:avLst/>
          </a:prstGeom>
          <a:ln w="50800">
            <a:solidFill>
              <a:schemeClr val="accent2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User</a:t>
            </a:r>
          </a:p>
        </p:txBody>
      </p:sp>
      <p:sp>
        <p:nvSpPr>
          <p:cNvPr id="502" name="Line"/>
          <p:cNvSpPr/>
          <p:nvPr/>
        </p:nvSpPr>
        <p:spPr>
          <a:xfrm>
            <a:off x="4870088" y="3586933"/>
            <a:ext cx="3264624" cy="1"/>
          </a:xfrm>
          <a:prstGeom prst="line">
            <a:avLst/>
          </a:prstGeom>
          <a:ln w="508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03" name="Address"/>
          <p:cNvSpPr/>
          <p:nvPr/>
        </p:nvSpPr>
        <p:spPr>
          <a:xfrm>
            <a:off x="8193007" y="3128368"/>
            <a:ext cx="2584703" cy="960439"/>
          </a:xfrm>
          <a:prstGeom prst="rect">
            <a:avLst/>
          </a:prstGeom>
          <a:ln w="50800">
            <a:solidFill>
              <a:schemeClr val="accent2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Address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06" name="One-to-One"/>
          <p:cNvSpPr txBox="1"/>
          <p:nvPr>
            <p:ph type="body" idx="21"/>
          </p:nvPr>
        </p:nvSpPr>
        <p:spPr>
          <a:xfrm>
            <a:off x="0" y="207014"/>
            <a:ext cx="13004801" cy="1014810"/>
          </a:xfrm>
          <a:prstGeom prst="rect">
            <a:avLst/>
          </a:prstGeom>
        </p:spPr>
        <p:txBody>
          <a:bodyPr/>
          <a:lstStyle/>
          <a:p>
            <a:pPr lvl="1" indent="342900">
              <a:defRPr sz="6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One-to-One</a:t>
            </a:r>
          </a:p>
        </p:txBody>
      </p:sp>
      <p:sp>
        <p:nvSpPr>
          <p:cNvPr id="507" name="Embed vs Reference ?"/>
          <p:cNvSpPr txBox="1"/>
          <p:nvPr/>
        </p:nvSpPr>
        <p:spPr>
          <a:xfrm>
            <a:off x="7489" y="7979240"/>
            <a:ext cx="12989822" cy="7801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8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Embed vs Reference ?</a:t>
            </a:r>
          </a:p>
        </p:txBody>
      </p:sp>
      <p:pic>
        <p:nvPicPr>
          <p:cNvPr id="508" name="Screen Shot 2564-11-16 at 03.41.32.png" descr="Screen Shot 2564-11-16 at 03.41.3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08581" y="1491918"/>
            <a:ext cx="4187638" cy="621722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11" name="One-to-One"/>
          <p:cNvSpPr txBox="1"/>
          <p:nvPr>
            <p:ph type="body" idx="21"/>
          </p:nvPr>
        </p:nvSpPr>
        <p:spPr>
          <a:xfrm>
            <a:off x="0" y="207014"/>
            <a:ext cx="13004801" cy="1014810"/>
          </a:xfrm>
          <a:prstGeom prst="rect">
            <a:avLst/>
          </a:prstGeom>
        </p:spPr>
        <p:txBody>
          <a:bodyPr/>
          <a:lstStyle/>
          <a:p>
            <a:pPr lvl="1" indent="342900">
              <a:defRPr sz="6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One-to-One</a:t>
            </a:r>
          </a:p>
        </p:txBody>
      </p:sp>
      <p:sp>
        <p:nvSpPr>
          <p:cNvPr id="512" name="Embed vs Reference ?"/>
          <p:cNvSpPr txBox="1"/>
          <p:nvPr/>
        </p:nvSpPr>
        <p:spPr>
          <a:xfrm>
            <a:off x="7489" y="6657854"/>
            <a:ext cx="12989822" cy="7801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8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Embed vs Reference ?</a:t>
            </a:r>
          </a:p>
        </p:txBody>
      </p:sp>
      <p:sp>
        <p:nvSpPr>
          <p:cNvPr id="513" name="Store"/>
          <p:cNvSpPr/>
          <p:nvPr/>
        </p:nvSpPr>
        <p:spPr>
          <a:xfrm>
            <a:off x="2227090" y="3128368"/>
            <a:ext cx="2584703" cy="960439"/>
          </a:xfrm>
          <a:prstGeom prst="rect">
            <a:avLst/>
          </a:prstGeom>
          <a:ln w="50800">
            <a:solidFill>
              <a:schemeClr val="accent2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Store</a:t>
            </a:r>
          </a:p>
        </p:txBody>
      </p:sp>
      <p:sp>
        <p:nvSpPr>
          <p:cNvPr id="514" name="Line"/>
          <p:cNvSpPr/>
          <p:nvPr/>
        </p:nvSpPr>
        <p:spPr>
          <a:xfrm>
            <a:off x="4870088" y="3586933"/>
            <a:ext cx="3264624" cy="1"/>
          </a:xfrm>
          <a:prstGeom prst="line">
            <a:avLst/>
          </a:prstGeom>
          <a:ln w="508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15" name="Store detail"/>
          <p:cNvSpPr/>
          <p:nvPr/>
        </p:nvSpPr>
        <p:spPr>
          <a:xfrm>
            <a:off x="8193007" y="3128368"/>
            <a:ext cx="2584703" cy="960439"/>
          </a:xfrm>
          <a:prstGeom prst="rect">
            <a:avLst/>
          </a:prstGeom>
          <a:ln w="50800">
            <a:solidFill>
              <a:schemeClr val="accent2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Store detail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18" name="One-to-One"/>
          <p:cNvSpPr txBox="1"/>
          <p:nvPr>
            <p:ph type="body" idx="21"/>
          </p:nvPr>
        </p:nvSpPr>
        <p:spPr>
          <a:xfrm>
            <a:off x="0" y="207014"/>
            <a:ext cx="13004801" cy="1014810"/>
          </a:xfrm>
          <a:prstGeom prst="rect">
            <a:avLst/>
          </a:prstGeom>
        </p:spPr>
        <p:txBody>
          <a:bodyPr/>
          <a:lstStyle/>
          <a:p>
            <a:pPr lvl="1" indent="342900">
              <a:defRPr sz="6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One-to-One</a:t>
            </a:r>
          </a:p>
        </p:txBody>
      </p:sp>
      <p:sp>
        <p:nvSpPr>
          <p:cNvPr id="519" name="Embed vs Reference ?"/>
          <p:cNvSpPr txBox="1"/>
          <p:nvPr/>
        </p:nvSpPr>
        <p:spPr>
          <a:xfrm>
            <a:off x="7489" y="7440278"/>
            <a:ext cx="12989822" cy="7801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8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Embed vs Reference ?</a:t>
            </a:r>
          </a:p>
        </p:txBody>
      </p:sp>
      <p:pic>
        <p:nvPicPr>
          <p:cNvPr id="520" name="Screen Shot 2564-11-16 at 03.40.35.png" descr="Screen Shot 2564-11-16 at 03.40.3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01652" y="1738433"/>
            <a:ext cx="7001496" cy="518523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23" name="One-to-One"/>
          <p:cNvSpPr txBox="1"/>
          <p:nvPr>
            <p:ph type="body" idx="21"/>
          </p:nvPr>
        </p:nvSpPr>
        <p:spPr>
          <a:xfrm>
            <a:off x="0" y="207014"/>
            <a:ext cx="13004801" cy="1014810"/>
          </a:xfrm>
          <a:prstGeom prst="rect">
            <a:avLst/>
          </a:prstGeom>
        </p:spPr>
        <p:txBody>
          <a:bodyPr/>
          <a:lstStyle/>
          <a:p>
            <a:pPr lvl="1" indent="342900">
              <a:defRPr sz="6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One-to-One</a:t>
            </a:r>
          </a:p>
        </p:txBody>
      </p:sp>
      <p:sp>
        <p:nvSpPr>
          <p:cNvPr id="524" name="Use subdocuments to organize the fields"/>
          <p:cNvSpPr txBox="1"/>
          <p:nvPr/>
        </p:nvSpPr>
        <p:spPr>
          <a:xfrm>
            <a:off x="-16735" y="2422954"/>
            <a:ext cx="13021735" cy="7801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Use subdocuments to organize the fields</a:t>
            </a:r>
          </a:p>
        </p:txBody>
      </p:sp>
      <p:sp>
        <p:nvSpPr>
          <p:cNvPr id="525" name="Prefer embedding over reference for simplicity"/>
          <p:cNvSpPr txBox="1"/>
          <p:nvPr/>
        </p:nvSpPr>
        <p:spPr>
          <a:xfrm>
            <a:off x="-778" y="1690461"/>
            <a:ext cx="12989822" cy="7801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Prefer embedding over reference for simplicity</a:t>
            </a:r>
          </a:p>
        </p:txBody>
      </p:sp>
      <p:sp>
        <p:nvSpPr>
          <p:cNvPr id="526" name="Use reference for optimization purpose"/>
          <p:cNvSpPr txBox="1"/>
          <p:nvPr/>
        </p:nvSpPr>
        <p:spPr>
          <a:xfrm>
            <a:off x="-16735" y="3156019"/>
            <a:ext cx="13021735" cy="7801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Use reference for optimization purpose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lide Number"/>
          <p:cNvSpPr txBox="1"/>
          <p:nvPr>
            <p:ph type="sldNum" sz="quarter" idx="2"/>
          </p:nvPr>
        </p:nvSpPr>
        <p:spPr>
          <a:xfrm>
            <a:off x="12361943" y="9089917"/>
            <a:ext cx="290880" cy="45951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23" name="Evolution of database"/>
          <p:cNvSpPr txBox="1"/>
          <p:nvPr>
            <p:ph type="body" idx="21"/>
          </p:nvPr>
        </p:nvSpPr>
        <p:spPr>
          <a:xfrm>
            <a:off x="0" y="222095"/>
            <a:ext cx="13004801" cy="1014811"/>
          </a:xfrm>
          <a:prstGeom prst="rect">
            <a:avLst/>
          </a:prstGeom>
        </p:spPr>
        <p:txBody>
          <a:bodyPr/>
          <a:lstStyle>
            <a:lvl1pPr>
              <a:defRPr sz="6400"/>
            </a:lvl1pPr>
          </a:lstStyle>
          <a:p>
            <a:pPr/>
            <a:r>
              <a:t>Evolution of database</a:t>
            </a:r>
          </a:p>
        </p:txBody>
      </p:sp>
      <p:pic>
        <p:nvPicPr>
          <p:cNvPr id="224" name="Screen Shot 2558-03-10 at 1.34.30 AM.png" descr="Screen Shot 2558-03-10 at 1.34.30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83527" y="1940827"/>
            <a:ext cx="8837746" cy="616316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29" name="One-to-Many"/>
          <p:cNvSpPr txBox="1"/>
          <p:nvPr/>
        </p:nvSpPr>
        <p:spPr>
          <a:xfrm>
            <a:off x="286467" y="3216722"/>
            <a:ext cx="12431866" cy="10148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6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One-to-Many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32" name="One-to-many !!"/>
          <p:cNvSpPr txBox="1"/>
          <p:nvPr>
            <p:ph type="body" idx="21"/>
          </p:nvPr>
        </p:nvSpPr>
        <p:spPr>
          <a:xfrm>
            <a:off x="0" y="207014"/>
            <a:ext cx="13004801" cy="1014810"/>
          </a:xfrm>
          <a:prstGeom prst="rect">
            <a:avLst/>
          </a:prstGeom>
        </p:spPr>
        <p:txBody>
          <a:bodyPr/>
          <a:lstStyle/>
          <a:p>
            <a:pPr lvl="1" indent="342900">
              <a:defRPr sz="6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One-to-many !!</a:t>
            </a:r>
          </a:p>
        </p:txBody>
      </p:sp>
      <p:sp>
        <p:nvSpPr>
          <p:cNvPr id="533" name="A mother and children ?"/>
          <p:cNvSpPr txBox="1"/>
          <p:nvPr/>
        </p:nvSpPr>
        <p:spPr>
          <a:xfrm>
            <a:off x="-778" y="1690461"/>
            <a:ext cx="12989822" cy="7801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A mother and children ?</a:t>
            </a:r>
          </a:p>
        </p:txBody>
      </p:sp>
      <p:sp>
        <p:nvSpPr>
          <p:cNvPr id="534" name="A person and address ?"/>
          <p:cNvSpPr txBox="1"/>
          <p:nvPr/>
        </p:nvSpPr>
        <p:spPr>
          <a:xfrm>
            <a:off x="7489" y="2379179"/>
            <a:ext cx="12989822" cy="7801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A person and address ?</a:t>
            </a:r>
          </a:p>
        </p:txBody>
      </p:sp>
      <p:sp>
        <p:nvSpPr>
          <p:cNvPr id="535" name="Embed vs Reference ?"/>
          <p:cNvSpPr txBox="1"/>
          <p:nvPr/>
        </p:nvSpPr>
        <p:spPr>
          <a:xfrm>
            <a:off x="-778" y="5593546"/>
            <a:ext cx="12989822" cy="7801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8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Embed vs Reference 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38" name="One-to-many"/>
          <p:cNvSpPr txBox="1"/>
          <p:nvPr>
            <p:ph type="body" idx="21"/>
          </p:nvPr>
        </p:nvSpPr>
        <p:spPr>
          <a:xfrm>
            <a:off x="0" y="207014"/>
            <a:ext cx="13004801" cy="1014810"/>
          </a:xfrm>
          <a:prstGeom prst="rect">
            <a:avLst/>
          </a:prstGeom>
        </p:spPr>
        <p:txBody>
          <a:bodyPr/>
          <a:lstStyle/>
          <a:p>
            <a:pPr lvl="1" indent="342900">
              <a:defRPr sz="6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One-to-many</a:t>
            </a:r>
          </a:p>
        </p:txBody>
      </p:sp>
      <p:sp>
        <p:nvSpPr>
          <p:cNvPr id="539" name="One-to-zillion"/>
          <p:cNvSpPr txBox="1"/>
          <p:nvPr/>
        </p:nvSpPr>
        <p:spPr>
          <a:xfrm>
            <a:off x="-778" y="1690461"/>
            <a:ext cx="12989822" cy="7801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One-to-zillion</a:t>
            </a:r>
          </a:p>
        </p:txBody>
      </p:sp>
      <p:sp>
        <p:nvSpPr>
          <p:cNvPr id="540" name="One-to-many (low)"/>
          <p:cNvSpPr txBox="1"/>
          <p:nvPr/>
        </p:nvSpPr>
        <p:spPr>
          <a:xfrm>
            <a:off x="7489" y="2379179"/>
            <a:ext cx="12989822" cy="7801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One-to-many (low)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43" name="One-to-Many"/>
          <p:cNvSpPr txBox="1"/>
          <p:nvPr>
            <p:ph type="body" idx="21"/>
          </p:nvPr>
        </p:nvSpPr>
        <p:spPr>
          <a:xfrm>
            <a:off x="0" y="207014"/>
            <a:ext cx="13004801" cy="1014810"/>
          </a:xfrm>
          <a:prstGeom prst="rect">
            <a:avLst/>
          </a:prstGeom>
        </p:spPr>
        <p:txBody>
          <a:bodyPr/>
          <a:lstStyle/>
          <a:p>
            <a:pPr lvl="1" indent="342900">
              <a:defRPr sz="6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One-to-Many</a:t>
            </a:r>
          </a:p>
        </p:txBody>
      </p:sp>
      <p:sp>
        <p:nvSpPr>
          <p:cNvPr id="544" name="Embed vs Reference ?"/>
          <p:cNvSpPr txBox="1"/>
          <p:nvPr/>
        </p:nvSpPr>
        <p:spPr>
          <a:xfrm>
            <a:off x="7489" y="6657854"/>
            <a:ext cx="12989822" cy="7801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8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Embed vs Reference ?</a:t>
            </a:r>
          </a:p>
        </p:txBody>
      </p:sp>
      <p:sp>
        <p:nvSpPr>
          <p:cNvPr id="545" name="Product"/>
          <p:cNvSpPr/>
          <p:nvPr/>
        </p:nvSpPr>
        <p:spPr>
          <a:xfrm>
            <a:off x="2227090" y="3128368"/>
            <a:ext cx="2584703" cy="960439"/>
          </a:xfrm>
          <a:prstGeom prst="rect">
            <a:avLst/>
          </a:prstGeom>
          <a:ln w="50800">
            <a:solidFill>
              <a:schemeClr val="accent2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Product</a:t>
            </a:r>
          </a:p>
        </p:txBody>
      </p:sp>
      <p:sp>
        <p:nvSpPr>
          <p:cNvPr id="546" name="Line"/>
          <p:cNvSpPr/>
          <p:nvPr/>
        </p:nvSpPr>
        <p:spPr>
          <a:xfrm>
            <a:off x="4870088" y="3586933"/>
            <a:ext cx="3264624" cy="1"/>
          </a:xfrm>
          <a:prstGeom prst="line">
            <a:avLst/>
          </a:prstGeom>
          <a:ln w="508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47" name="Top review users"/>
          <p:cNvSpPr/>
          <p:nvPr/>
        </p:nvSpPr>
        <p:spPr>
          <a:xfrm>
            <a:off x="8193007" y="3128368"/>
            <a:ext cx="2584703" cy="960439"/>
          </a:xfrm>
          <a:prstGeom prst="rect">
            <a:avLst/>
          </a:prstGeom>
          <a:ln w="50800">
            <a:solidFill>
              <a:schemeClr val="accent2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Top review users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50" name="One-to-Many"/>
          <p:cNvSpPr txBox="1"/>
          <p:nvPr>
            <p:ph type="body" idx="21"/>
          </p:nvPr>
        </p:nvSpPr>
        <p:spPr>
          <a:xfrm>
            <a:off x="0" y="207014"/>
            <a:ext cx="13004801" cy="1014810"/>
          </a:xfrm>
          <a:prstGeom prst="rect">
            <a:avLst/>
          </a:prstGeom>
        </p:spPr>
        <p:txBody>
          <a:bodyPr/>
          <a:lstStyle/>
          <a:p>
            <a:pPr lvl="1" indent="342900">
              <a:defRPr sz="6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One-to-Many</a:t>
            </a:r>
          </a:p>
        </p:txBody>
      </p:sp>
      <p:sp>
        <p:nvSpPr>
          <p:cNvPr id="551" name="Embed vs Reference ?"/>
          <p:cNvSpPr txBox="1"/>
          <p:nvPr/>
        </p:nvSpPr>
        <p:spPr>
          <a:xfrm>
            <a:off x="7489" y="6657854"/>
            <a:ext cx="12989822" cy="7801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8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Embed vs Reference ?</a:t>
            </a:r>
          </a:p>
        </p:txBody>
      </p:sp>
      <p:sp>
        <p:nvSpPr>
          <p:cNvPr id="552" name="Order"/>
          <p:cNvSpPr/>
          <p:nvPr/>
        </p:nvSpPr>
        <p:spPr>
          <a:xfrm>
            <a:off x="2227090" y="3128368"/>
            <a:ext cx="2584703" cy="960439"/>
          </a:xfrm>
          <a:prstGeom prst="rect">
            <a:avLst/>
          </a:prstGeom>
          <a:ln w="50800">
            <a:solidFill>
              <a:schemeClr val="accent2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Order</a:t>
            </a:r>
          </a:p>
        </p:txBody>
      </p:sp>
      <p:sp>
        <p:nvSpPr>
          <p:cNvPr id="553" name="Line"/>
          <p:cNvSpPr/>
          <p:nvPr/>
        </p:nvSpPr>
        <p:spPr>
          <a:xfrm>
            <a:off x="4870088" y="3586933"/>
            <a:ext cx="3264624" cy="1"/>
          </a:xfrm>
          <a:prstGeom prst="line">
            <a:avLst/>
          </a:prstGeom>
          <a:ln w="508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54" name="Product item"/>
          <p:cNvSpPr/>
          <p:nvPr/>
        </p:nvSpPr>
        <p:spPr>
          <a:xfrm>
            <a:off x="8193007" y="3128368"/>
            <a:ext cx="2584703" cy="960439"/>
          </a:xfrm>
          <a:prstGeom prst="rect">
            <a:avLst/>
          </a:prstGeom>
          <a:ln w="50800">
            <a:solidFill>
              <a:schemeClr val="accent2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Product item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57" name="One-to-Many"/>
          <p:cNvSpPr txBox="1"/>
          <p:nvPr>
            <p:ph type="body" idx="21"/>
          </p:nvPr>
        </p:nvSpPr>
        <p:spPr>
          <a:xfrm>
            <a:off x="0" y="207014"/>
            <a:ext cx="13004801" cy="1014810"/>
          </a:xfrm>
          <a:prstGeom prst="rect">
            <a:avLst/>
          </a:prstGeom>
        </p:spPr>
        <p:txBody>
          <a:bodyPr/>
          <a:lstStyle/>
          <a:p>
            <a:pPr lvl="1" indent="342900">
              <a:defRPr sz="6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One-to-Many</a:t>
            </a:r>
          </a:p>
        </p:txBody>
      </p:sp>
      <p:sp>
        <p:nvSpPr>
          <p:cNvPr id="558" name="Embed vs Reference ?"/>
          <p:cNvSpPr txBox="1"/>
          <p:nvPr/>
        </p:nvSpPr>
        <p:spPr>
          <a:xfrm>
            <a:off x="7489" y="6657854"/>
            <a:ext cx="12989822" cy="7801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8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Embed vs Reference ?</a:t>
            </a:r>
          </a:p>
        </p:txBody>
      </p:sp>
      <p:sp>
        <p:nvSpPr>
          <p:cNvPr id="559" name="Province"/>
          <p:cNvSpPr/>
          <p:nvPr/>
        </p:nvSpPr>
        <p:spPr>
          <a:xfrm>
            <a:off x="2227090" y="3128368"/>
            <a:ext cx="2584703" cy="960439"/>
          </a:xfrm>
          <a:prstGeom prst="rect">
            <a:avLst/>
          </a:prstGeom>
          <a:ln w="50800">
            <a:solidFill>
              <a:schemeClr val="accent2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Province</a:t>
            </a:r>
          </a:p>
        </p:txBody>
      </p:sp>
      <p:sp>
        <p:nvSpPr>
          <p:cNvPr id="560" name="Line"/>
          <p:cNvSpPr/>
          <p:nvPr/>
        </p:nvSpPr>
        <p:spPr>
          <a:xfrm>
            <a:off x="4870088" y="3586933"/>
            <a:ext cx="3264624" cy="1"/>
          </a:xfrm>
          <a:prstGeom prst="line">
            <a:avLst/>
          </a:prstGeom>
          <a:ln w="508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61" name="Stores"/>
          <p:cNvSpPr/>
          <p:nvPr/>
        </p:nvSpPr>
        <p:spPr>
          <a:xfrm>
            <a:off x="8193007" y="3128368"/>
            <a:ext cx="2584703" cy="960439"/>
          </a:xfrm>
          <a:prstGeom prst="rect">
            <a:avLst/>
          </a:prstGeom>
          <a:ln w="50800">
            <a:solidFill>
              <a:schemeClr val="accent2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Stores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64" name="One-to-Many"/>
          <p:cNvSpPr txBox="1"/>
          <p:nvPr>
            <p:ph type="body" idx="21"/>
          </p:nvPr>
        </p:nvSpPr>
        <p:spPr>
          <a:xfrm>
            <a:off x="0" y="207014"/>
            <a:ext cx="13004801" cy="1014810"/>
          </a:xfrm>
          <a:prstGeom prst="rect">
            <a:avLst/>
          </a:prstGeom>
        </p:spPr>
        <p:txBody>
          <a:bodyPr/>
          <a:lstStyle/>
          <a:p>
            <a:pPr lvl="1" indent="342900">
              <a:defRPr sz="6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One-to-Many</a:t>
            </a:r>
          </a:p>
        </p:txBody>
      </p:sp>
      <p:sp>
        <p:nvSpPr>
          <p:cNvPr id="565" name="Embed vs Reference ?"/>
          <p:cNvSpPr txBox="1"/>
          <p:nvPr/>
        </p:nvSpPr>
        <p:spPr>
          <a:xfrm>
            <a:off x="7489" y="6657854"/>
            <a:ext cx="12989822" cy="7801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8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Embed vs Reference ?</a:t>
            </a:r>
          </a:p>
        </p:txBody>
      </p:sp>
      <p:sp>
        <p:nvSpPr>
          <p:cNvPr id="566" name="Province"/>
          <p:cNvSpPr/>
          <p:nvPr/>
        </p:nvSpPr>
        <p:spPr>
          <a:xfrm>
            <a:off x="2227090" y="3128368"/>
            <a:ext cx="2584703" cy="960439"/>
          </a:xfrm>
          <a:prstGeom prst="rect">
            <a:avLst/>
          </a:prstGeom>
          <a:ln w="50800">
            <a:solidFill>
              <a:schemeClr val="accent2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Province</a:t>
            </a:r>
          </a:p>
        </p:txBody>
      </p:sp>
      <p:sp>
        <p:nvSpPr>
          <p:cNvPr id="567" name="Line"/>
          <p:cNvSpPr/>
          <p:nvPr/>
        </p:nvSpPr>
        <p:spPr>
          <a:xfrm>
            <a:off x="4870088" y="3586933"/>
            <a:ext cx="3264624" cy="1"/>
          </a:xfrm>
          <a:prstGeom prst="line">
            <a:avLst/>
          </a:prstGeom>
          <a:ln w="508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68" name="Stores"/>
          <p:cNvSpPr/>
          <p:nvPr/>
        </p:nvSpPr>
        <p:spPr>
          <a:xfrm>
            <a:off x="8193007" y="3128368"/>
            <a:ext cx="2584703" cy="960439"/>
          </a:xfrm>
          <a:prstGeom prst="rect">
            <a:avLst/>
          </a:prstGeom>
          <a:ln w="50800">
            <a:solidFill>
              <a:schemeClr val="accent2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Stores</a:t>
            </a:r>
          </a:p>
        </p:txBody>
      </p:sp>
      <p:sp>
        <p:nvSpPr>
          <p:cNvPr id="569" name="Stores = [1,2,3,4]"/>
          <p:cNvSpPr txBox="1"/>
          <p:nvPr/>
        </p:nvSpPr>
        <p:spPr>
          <a:xfrm>
            <a:off x="1423755" y="4312199"/>
            <a:ext cx="4191373" cy="6937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Stores = [1,2,3,4]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72" name="One-to-Many"/>
          <p:cNvSpPr txBox="1"/>
          <p:nvPr>
            <p:ph type="body" idx="21"/>
          </p:nvPr>
        </p:nvSpPr>
        <p:spPr>
          <a:xfrm>
            <a:off x="0" y="207014"/>
            <a:ext cx="13004801" cy="1014810"/>
          </a:xfrm>
          <a:prstGeom prst="rect">
            <a:avLst/>
          </a:prstGeom>
        </p:spPr>
        <p:txBody>
          <a:bodyPr/>
          <a:lstStyle/>
          <a:p>
            <a:pPr lvl="1" indent="342900">
              <a:defRPr sz="6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One-to-Many</a:t>
            </a:r>
          </a:p>
        </p:txBody>
      </p:sp>
      <p:sp>
        <p:nvSpPr>
          <p:cNvPr id="573" name="Embed vs Reference ?"/>
          <p:cNvSpPr txBox="1"/>
          <p:nvPr/>
        </p:nvSpPr>
        <p:spPr>
          <a:xfrm>
            <a:off x="7489" y="6657854"/>
            <a:ext cx="12989822" cy="7801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8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Embed vs Reference ?</a:t>
            </a:r>
          </a:p>
        </p:txBody>
      </p:sp>
      <p:sp>
        <p:nvSpPr>
          <p:cNvPr id="574" name="Province"/>
          <p:cNvSpPr/>
          <p:nvPr/>
        </p:nvSpPr>
        <p:spPr>
          <a:xfrm>
            <a:off x="2227090" y="3128368"/>
            <a:ext cx="2584703" cy="960439"/>
          </a:xfrm>
          <a:prstGeom prst="rect">
            <a:avLst/>
          </a:prstGeom>
          <a:ln w="50800">
            <a:solidFill>
              <a:schemeClr val="accent2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Province</a:t>
            </a:r>
          </a:p>
        </p:txBody>
      </p:sp>
      <p:sp>
        <p:nvSpPr>
          <p:cNvPr id="575" name="Line"/>
          <p:cNvSpPr/>
          <p:nvPr/>
        </p:nvSpPr>
        <p:spPr>
          <a:xfrm>
            <a:off x="4870088" y="3586933"/>
            <a:ext cx="3264624" cy="1"/>
          </a:xfrm>
          <a:prstGeom prst="line">
            <a:avLst/>
          </a:prstGeom>
          <a:ln w="508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76" name="Stores"/>
          <p:cNvSpPr/>
          <p:nvPr/>
        </p:nvSpPr>
        <p:spPr>
          <a:xfrm>
            <a:off x="8193007" y="3128368"/>
            <a:ext cx="2584703" cy="960439"/>
          </a:xfrm>
          <a:prstGeom prst="rect">
            <a:avLst/>
          </a:prstGeom>
          <a:ln w="50800">
            <a:solidFill>
              <a:schemeClr val="accent2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Stores</a:t>
            </a:r>
          </a:p>
        </p:txBody>
      </p:sp>
      <p:sp>
        <p:nvSpPr>
          <p:cNvPr id="577" name="provinceId = 1"/>
          <p:cNvSpPr txBox="1"/>
          <p:nvPr/>
        </p:nvSpPr>
        <p:spPr>
          <a:xfrm>
            <a:off x="7745446" y="4273860"/>
            <a:ext cx="3479826" cy="6937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provinceId = 1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80" name="One-to-Many"/>
          <p:cNvSpPr txBox="1"/>
          <p:nvPr>
            <p:ph type="body" idx="21"/>
          </p:nvPr>
        </p:nvSpPr>
        <p:spPr>
          <a:xfrm>
            <a:off x="0" y="207014"/>
            <a:ext cx="13004801" cy="1014810"/>
          </a:xfrm>
          <a:prstGeom prst="rect">
            <a:avLst/>
          </a:prstGeom>
        </p:spPr>
        <p:txBody>
          <a:bodyPr/>
          <a:lstStyle/>
          <a:p>
            <a:pPr lvl="1" indent="342900">
              <a:defRPr sz="6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One-to-Many</a:t>
            </a:r>
          </a:p>
        </p:txBody>
      </p:sp>
      <p:sp>
        <p:nvSpPr>
          <p:cNvPr id="581" name="Embed vs Reference ?"/>
          <p:cNvSpPr txBox="1"/>
          <p:nvPr/>
        </p:nvSpPr>
        <p:spPr>
          <a:xfrm>
            <a:off x="7489" y="6657854"/>
            <a:ext cx="12989822" cy="7801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8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Embed vs Reference ?</a:t>
            </a:r>
          </a:p>
        </p:txBody>
      </p:sp>
      <p:sp>
        <p:nvSpPr>
          <p:cNvPr id="582" name="Province"/>
          <p:cNvSpPr/>
          <p:nvPr/>
        </p:nvSpPr>
        <p:spPr>
          <a:xfrm>
            <a:off x="2227090" y="3128368"/>
            <a:ext cx="2584703" cy="960439"/>
          </a:xfrm>
          <a:prstGeom prst="rect">
            <a:avLst/>
          </a:prstGeom>
          <a:ln w="50800">
            <a:solidFill>
              <a:schemeClr val="accent2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Province</a:t>
            </a:r>
          </a:p>
        </p:txBody>
      </p:sp>
      <p:sp>
        <p:nvSpPr>
          <p:cNvPr id="583" name="Line"/>
          <p:cNvSpPr/>
          <p:nvPr/>
        </p:nvSpPr>
        <p:spPr>
          <a:xfrm>
            <a:off x="4870088" y="3586933"/>
            <a:ext cx="3264624" cy="1"/>
          </a:xfrm>
          <a:prstGeom prst="line">
            <a:avLst/>
          </a:prstGeom>
          <a:ln w="508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84" name="Stores"/>
          <p:cNvSpPr/>
          <p:nvPr/>
        </p:nvSpPr>
        <p:spPr>
          <a:xfrm>
            <a:off x="8193007" y="3128368"/>
            <a:ext cx="2584703" cy="960439"/>
          </a:xfrm>
          <a:prstGeom prst="rect">
            <a:avLst/>
          </a:prstGeom>
          <a:ln w="50800">
            <a:solidFill>
              <a:schemeClr val="accent2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Stores</a:t>
            </a:r>
          </a:p>
        </p:txBody>
      </p:sp>
      <p:sp>
        <p:nvSpPr>
          <p:cNvPr id="585" name="provinceId = 1"/>
          <p:cNvSpPr txBox="1"/>
          <p:nvPr/>
        </p:nvSpPr>
        <p:spPr>
          <a:xfrm>
            <a:off x="7745446" y="4273860"/>
            <a:ext cx="3479826" cy="6937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provinceId = 1</a:t>
            </a:r>
          </a:p>
        </p:txBody>
      </p:sp>
      <p:sp>
        <p:nvSpPr>
          <p:cNvPr id="586" name="Stores = [1,2,3,4]"/>
          <p:cNvSpPr txBox="1"/>
          <p:nvPr/>
        </p:nvSpPr>
        <p:spPr>
          <a:xfrm>
            <a:off x="1423755" y="4312199"/>
            <a:ext cx="4191373" cy="6937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Stores = [1,2,3,4]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89" name="One-to-Many"/>
          <p:cNvSpPr txBox="1"/>
          <p:nvPr>
            <p:ph type="body" idx="21"/>
          </p:nvPr>
        </p:nvSpPr>
        <p:spPr>
          <a:xfrm>
            <a:off x="0" y="207014"/>
            <a:ext cx="13004801" cy="1014810"/>
          </a:xfrm>
          <a:prstGeom prst="rect">
            <a:avLst/>
          </a:prstGeom>
        </p:spPr>
        <p:txBody>
          <a:bodyPr/>
          <a:lstStyle/>
          <a:p>
            <a:pPr lvl="1" indent="342900">
              <a:defRPr sz="6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One-to-Many</a:t>
            </a:r>
          </a:p>
        </p:txBody>
      </p:sp>
      <p:sp>
        <p:nvSpPr>
          <p:cNvPr id="590" name="Choose the side between one and many"/>
          <p:cNvSpPr txBox="1"/>
          <p:nvPr/>
        </p:nvSpPr>
        <p:spPr>
          <a:xfrm>
            <a:off x="-16735" y="2422954"/>
            <a:ext cx="13021735" cy="7801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4800">
                <a:latin typeface="Arial"/>
                <a:ea typeface="Arial"/>
                <a:cs typeface="Arial"/>
                <a:sym typeface="Arial"/>
              </a:defRPr>
            </a:pPr>
            <a:r>
              <a:t>Choose the side between </a:t>
            </a:r>
            <a:r>
              <a:rPr b="1"/>
              <a:t>one</a:t>
            </a:r>
            <a:r>
              <a:t> and </a:t>
            </a:r>
            <a:r>
              <a:rPr b="1"/>
              <a:t>many</a:t>
            </a:r>
          </a:p>
        </p:txBody>
      </p:sp>
      <p:sp>
        <p:nvSpPr>
          <p:cNvPr id="591" name="A Lot of choices"/>
          <p:cNvSpPr txBox="1"/>
          <p:nvPr/>
        </p:nvSpPr>
        <p:spPr>
          <a:xfrm>
            <a:off x="-778" y="1690461"/>
            <a:ext cx="12989822" cy="7801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A Lot of choices</a:t>
            </a:r>
          </a:p>
        </p:txBody>
      </p:sp>
      <p:sp>
        <p:nvSpPr>
          <p:cNvPr id="592" name="Duplication when use embedding"/>
          <p:cNvSpPr txBox="1"/>
          <p:nvPr/>
        </p:nvSpPr>
        <p:spPr>
          <a:xfrm>
            <a:off x="-16735" y="3156019"/>
            <a:ext cx="13021735" cy="7801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Duplication when use embedding</a:t>
            </a:r>
          </a:p>
        </p:txBody>
      </p:sp>
      <p:sp>
        <p:nvSpPr>
          <p:cNvPr id="593" name="Embed on the side of the most query"/>
          <p:cNvSpPr txBox="1"/>
          <p:nvPr/>
        </p:nvSpPr>
        <p:spPr>
          <a:xfrm>
            <a:off x="-16735" y="3874302"/>
            <a:ext cx="13021735" cy="7801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Embed on the side of the most query</a:t>
            </a:r>
          </a:p>
        </p:txBody>
      </p:sp>
      <p:sp>
        <p:nvSpPr>
          <p:cNvPr id="594" name="Prefer referencing when associated documents are not always needed with often query documents"/>
          <p:cNvSpPr txBox="1"/>
          <p:nvPr/>
        </p:nvSpPr>
        <p:spPr>
          <a:xfrm>
            <a:off x="-16735" y="5443638"/>
            <a:ext cx="13021735" cy="21771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Prefer referencing when associated documents are not always needed with often query documents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83770" y="1153929"/>
            <a:ext cx="10437260" cy="7634663"/>
          </a:xfrm>
          <a:prstGeom prst="rect">
            <a:avLst/>
          </a:prstGeom>
          <a:ln w="12700">
            <a:miter lim="400000"/>
          </a:ln>
        </p:spPr>
      </p:pic>
      <p:sp>
        <p:nvSpPr>
          <p:cNvPr id="227" name="Slide Number"/>
          <p:cNvSpPr txBox="1"/>
          <p:nvPr>
            <p:ph type="sldNum" sz="quarter" idx="2"/>
          </p:nvPr>
        </p:nvSpPr>
        <p:spPr>
          <a:xfrm>
            <a:off x="12361943" y="9089917"/>
            <a:ext cx="290880" cy="45951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28" name="Polyglot Database"/>
          <p:cNvSpPr txBox="1"/>
          <p:nvPr>
            <p:ph type="body" idx="21"/>
          </p:nvPr>
        </p:nvSpPr>
        <p:spPr>
          <a:xfrm>
            <a:off x="0" y="222095"/>
            <a:ext cx="13004801" cy="1014811"/>
          </a:xfrm>
          <a:prstGeom prst="rect">
            <a:avLst/>
          </a:prstGeom>
        </p:spPr>
        <p:txBody>
          <a:bodyPr/>
          <a:lstStyle>
            <a:lvl1pPr>
              <a:defRPr sz="6400"/>
            </a:lvl1pPr>
          </a:lstStyle>
          <a:p>
            <a:pPr/>
            <a:r>
              <a:t>Polyglot Database</a:t>
            </a:r>
          </a:p>
        </p:txBody>
      </p:sp>
      <p:sp>
        <p:nvSpPr>
          <p:cNvPr id="229" name="https://martinfowler.com/bliki/PolyglotPersistence.html"/>
          <p:cNvSpPr txBox="1"/>
          <p:nvPr/>
        </p:nvSpPr>
        <p:spPr>
          <a:xfrm>
            <a:off x="2669123" y="8342407"/>
            <a:ext cx="7666554" cy="4595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5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https://martinfowler.com/bliki/PolyglotPersistence.html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97" name="Many-to-Many"/>
          <p:cNvSpPr txBox="1"/>
          <p:nvPr/>
        </p:nvSpPr>
        <p:spPr>
          <a:xfrm>
            <a:off x="286467" y="3216722"/>
            <a:ext cx="12431866" cy="10148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6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Many-to-Many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600" name="Many-to-Many"/>
          <p:cNvSpPr txBox="1"/>
          <p:nvPr>
            <p:ph type="body" idx="21"/>
          </p:nvPr>
        </p:nvSpPr>
        <p:spPr>
          <a:xfrm>
            <a:off x="0" y="207014"/>
            <a:ext cx="13004801" cy="1014810"/>
          </a:xfrm>
          <a:prstGeom prst="rect">
            <a:avLst/>
          </a:prstGeom>
        </p:spPr>
        <p:txBody>
          <a:bodyPr/>
          <a:lstStyle/>
          <a:p>
            <a:pPr lvl="1" indent="342900">
              <a:defRPr sz="6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Many-to-Many</a:t>
            </a:r>
          </a:p>
        </p:txBody>
      </p:sp>
      <p:sp>
        <p:nvSpPr>
          <p:cNvPr id="601" name="Cart"/>
          <p:cNvSpPr/>
          <p:nvPr/>
        </p:nvSpPr>
        <p:spPr>
          <a:xfrm>
            <a:off x="2227090" y="3128368"/>
            <a:ext cx="2584703" cy="960439"/>
          </a:xfrm>
          <a:prstGeom prst="rect">
            <a:avLst/>
          </a:prstGeom>
          <a:ln w="50800">
            <a:solidFill>
              <a:schemeClr val="accent2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Cart</a:t>
            </a:r>
          </a:p>
        </p:txBody>
      </p:sp>
      <p:sp>
        <p:nvSpPr>
          <p:cNvPr id="602" name="Line"/>
          <p:cNvSpPr/>
          <p:nvPr/>
        </p:nvSpPr>
        <p:spPr>
          <a:xfrm>
            <a:off x="4870088" y="3586933"/>
            <a:ext cx="3264624" cy="1"/>
          </a:xfrm>
          <a:prstGeom prst="line">
            <a:avLst/>
          </a:prstGeom>
          <a:ln w="508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603" name="Items"/>
          <p:cNvSpPr/>
          <p:nvPr/>
        </p:nvSpPr>
        <p:spPr>
          <a:xfrm>
            <a:off x="8193007" y="3128368"/>
            <a:ext cx="2584703" cy="960439"/>
          </a:xfrm>
          <a:prstGeom prst="rect">
            <a:avLst/>
          </a:prstGeom>
          <a:ln w="50800">
            <a:solidFill>
              <a:schemeClr val="accent2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Items</a:t>
            </a:r>
          </a:p>
        </p:txBody>
      </p:sp>
      <p:sp>
        <p:nvSpPr>
          <p:cNvPr id="604" name="Embed vs Reference ?"/>
          <p:cNvSpPr txBox="1"/>
          <p:nvPr/>
        </p:nvSpPr>
        <p:spPr>
          <a:xfrm>
            <a:off x="7489" y="6657854"/>
            <a:ext cx="12989822" cy="7801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8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Embed vs Reference 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607" name="Many-to-Many"/>
          <p:cNvSpPr txBox="1"/>
          <p:nvPr>
            <p:ph type="body" idx="21"/>
          </p:nvPr>
        </p:nvSpPr>
        <p:spPr>
          <a:xfrm>
            <a:off x="0" y="207014"/>
            <a:ext cx="13004801" cy="1014810"/>
          </a:xfrm>
          <a:prstGeom prst="rect">
            <a:avLst/>
          </a:prstGeom>
        </p:spPr>
        <p:txBody>
          <a:bodyPr/>
          <a:lstStyle/>
          <a:p>
            <a:pPr lvl="1" indent="342900">
              <a:defRPr sz="6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Many-to-Many</a:t>
            </a:r>
          </a:p>
        </p:txBody>
      </p:sp>
      <p:pic>
        <p:nvPicPr>
          <p:cNvPr id="608" name="Screen Shot 2564-11-16 at 03.54.32.png" descr="Screen Shot 2564-11-16 at 03.54.3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11775" y="1518287"/>
            <a:ext cx="8581250" cy="6993163"/>
          </a:xfrm>
          <a:prstGeom prst="rect">
            <a:avLst/>
          </a:prstGeom>
          <a:ln w="12700">
            <a:miter lim="400000"/>
          </a:ln>
        </p:spPr>
      </p:pic>
      <p:sp>
        <p:nvSpPr>
          <p:cNvPr id="609" name="Rectangle"/>
          <p:cNvSpPr/>
          <p:nvPr/>
        </p:nvSpPr>
        <p:spPr>
          <a:xfrm>
            <a:off x="2833154" y="4396581"/>
            <a:ext cx="2584704" cy="3148762"/>
          </a:xfrm>
          <a:prstGeom prst="rect">
            <a:avLst/>
          </a:prstGeom>
          <a:ln w="508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610" name="Rectangle"/>
          <p:cNvSpPr/>
          <p:nvPr/>
        </p:nvSpPr>
        <p:spPr>
          <a:xfrm>
            <a:off x="7542596" y="1833244"/>
            <a:ext cx="3020351" cy="4025397"/>
          </a:xfrm>
          <a:prstGeom prst="rect">
            <a:avLst/>
          </a:prstGeom>
          <a:ln w="508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611" name="Embed document"/>
          <p:cNvSpPr txBox="1"/>
          <p:nvPr/>
        </p:nvSpPr>
        <p:spPr>
          <a:xfrm>
            <a:off x="1994647" y="7515903"/>
            <a:ext cx="4295032" cy="6937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Embed document</a:t>
            </a:r>
          </a:p>
        </p:txBody>
      </p:sp>
      <p:sp>
        <p:nvSpPr>
          <p:cNvPr id="612" name="Keep in other collection"/>
          <p:cNvSpPr txBox="1"/>
          <p:nvPr/>
        </p:nvSpPr>
        <p:spPr>
          <a:xfrm>
            <a:off x="6533562" y="5942964"/>
            <a:ext cx="5659265" cy="6937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Keep in other collection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615" name="Many-to-Many"/>
          <p:cNvSpPr txBox="1"/>
          <p:nvPr>
            <p:ph type="body" idx="21"/>
          </p:nvPr>
        </p:nvSpPr>
        <p:spPr>
          <a:xfrm>
            <a:off x="0" y="207014"/>
            <a:ext cx="13004801" cy="1014810"/>
          </a:xfrm>
          <a:prstGeom prst="rect">
            <a:avLst/>
          </a:prstGeom>
        </p:spPr>
        <p:txBody>
          <a:bodyPr/>
          <a:lstStyle/>
          <a:p>
            <a:pPr lvl="1" indent="342900">
              <a:defRPr sz="6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Many-to-Many</a:t>
            </a:r>
          </a:p>
        </p:txBody>
      </p:sp>
      <p:sp>
        <p:nvSpPr>
          <p:cNvPr id="616" name="Items"/>
          <p:cNvSpPr/>
          <p:nvPr/>
        </p:nvSpPr>
        <p:spPr>
          <a:xfrm>
            <a:off x="2227090" y="3128368"/>
            <a:ext cx="2584703" cy="960439"/>
          </a:xfrm>
          <a:prstGeom prst="rect">
            <a:avLst/>
          </a:prstGeom>
          <a:ln w="50800">
            <a:solidFill>
              <a:schemeClr val="accent2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Items</a:t>
            </a:r>
          </a:p>
        </p:txBody>
      </p:sp>
      <p:sp>
        <p:nvSpPr>
          <p:cNvPr id="617" name="Line"/>
          <p:cNvSpPr/>
          <p:nvPr/>
        </p:nvSpPr>
        <p:spPr>
          <a:xfrm>
            <a:off x="4870088" y="3586933"/>
            <a:ext cx="3264624" cy="1"/>
          </a:xfrm>
          <a:prstGeom prst="line">
            <a:avLst/>
          </a:prstGeom>
          <a:ln w="508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618" name="Stores"/>
          <p:cNvSpPr/>
          <p:nvPr/>
        </p:nvSpPr>
        <p:spPr>
          <a:xfrm>
            <a:off x="8193007" y="3128368"/>
            <a:ext cx="2584703" cy="960439"/>
          </a:xfrm>
          <a:prstGeom prst="rect">
            <a:avLst/>
          </a:prstGeom>
          <a:ln w="50800">
            <a:solidFill>
              <a:schemeClr val="accent2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Stores</a:t>
            </a:r>
          </a:p>
        </p:txBody>
      </p:sp>
      <p:sp>
        <p:nvSpPr>
          <p:cNvPr id="619" name="Embed vs Reference ?"/>
          <p:cNvSpPr txBox="1"/>
          <p:nvPr/>
        </p:nvSpPr>
        <p:spPr>
          <a:xfrm>
            <a:off x="7489" y="6657854"/>
            <a:ext cx="12989822" cy="7801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8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Embed vs Reference ?</a:t>
            </a:r>
          </a:p>
        </p:txBody>
      </p:sp>
      <p:sp>
        <p:nvSpPr>
          <p:cNvPr id="620" name="Find all items sold in each store ?"/>
          <p:cNvSpPr txBox="1"/>
          <p:nvPr/>
        </p:nvSpPr>
        <p:spPr>
          <a:xfrm>
            <a:off x="7489" y="5720545"/>
            <a:ext cx="12989822" cy="7801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8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Find all items sold in each store 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623" name="Many-to-Many"/>
          <p:cNvSpPr txBox="1"/>
          <p:nvPr>
            <p:ph type="body" idx="21"/>
          </p:nvPr>
        </p:nvSpPr>
        <p:spPr>
          <a:xfrm>
            <a:off x="0" y="207014"/>
            <a:ext cx="13004801" cy="1014810"/>
          </a:xfrm>
          <a:prstGeom prst="rect">
            <a:avLst/>
          </a:prstGeom>
        </p:spPr>
        <p:txBody>
          <a:bodyPr/>
          <a:lstStyle/>
          <a:p>
            <a:pPr lvl="1" indent="342900">
              <a:defRPr sz="6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Many-to-Many</a:t>
            </a:r>
          </a:p>
        </p:txBody>
      </p:sp>
      <p:pic>
        <p:nvPicPr>
          <p:cNvPr id="624" name="Screen Shot 2564-11-16 at 03.57.50.png" descr="Screen Shot 2564-11-16 at 03.57.5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68632" y="1855604"/>
            <a:ext cx="9667536" cy="631852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627" name="Many-to-Many"/>
          <p:cNvSpPr txBox="1"/>
          <p:nvPr>
            <p:ph type="body" idx="21"/>
          </p:nvPr>
        </p:nvSpPr>
        <p:spPr>
          <a:xfrm>
            <a:off x="0" y="207014"/>
            <a:ext cx="13004801" cy="1014810"/>
          </a:xfrm>
          <a:prstGeom prst="rect">
            <a:avLst/>
          </a:prstGeom>
        </p:spPr>
        <p:txBody>
          <a:bodyPr/>
          <a:lstStyle/>
          <a:p>
            <a:pPr lvl="1" indent="342900">
              <a:defRPr sz="6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Many-to-Many</a:t>
            </a:r>
          </a:p>
        </p:txBody>
      </p:sp>
      <p:sp>
        <p:nvSpPr>
          <p:cNvPr id="628" name="Prefer reference over embedding to avoid duplication"/>
          <p:cNvSpPr txBox="1"/>
          <p:nvPr/>
        </p:nvSpPr>
        <p:spPr>
          <a:xfrm>
            <a:off x="-778" y="1341211"/>
            <a:ext cx="12989822" cy="14786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Prefer reference over embedding to avoid duplication</a:t>
            </a:r>
          </a:p>
        </p:txBody>
      </p:sp>
      <p:sp>
        <p:nvSpPr>
          <p:cNvPr id="629" name="Prefer embedding on the most query side"/>
          <p:cNvSpPr txBox="1"/>
          <p:nvPr/>
        </p:nvSpPr>
        <p:spPr>
          <a:xfrm>
            <a:off x="-16735" y="3156019"/>
            <a:ext cx="13021735" cy="7801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Prefer embedding on the most query side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632" name="Workshop"/>
          <p:cNvSpPr txBox="1"/>
          <p:nvPr/>
        </p:nvSpPr>
        <p:spPr>
          <a:xfrm>
            <a:off x="286467" y="3216722"/>
            <a:ext cx="12431866" cy="10148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6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Workshop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635" name="MongoDB Deployment"/>
          <p:cNvSpPr txBox="1"/>
          <p:nvPr/>
        </p:nvSpPr>
        <p:spPr>
          <a:xfrm>
            <a:off x="286467" y="3216722"/>
            <a:ext cx="12431866" cy="10148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6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MongoDB Deployment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638" name="Goals"/>
          <p:cNvSpPr txBox="1"/>
          <p:nvPr>
            <p:ph type="body" idx="21"/>
          </p:nvPr>
        </p:nvSpPr>
        <p:spPr>
          <a:xfrm>
            <a:off x="0" y="207014"/>
            <a:ext cx="13004801" cy="1014810"/>
          </a:xfrm>
          <a:prstGeom prst="rect">
            <a:avLst/>
          </a:prstGeom>
        </p:spPr>
        <p:txBody>
          <a:bodyPr/>
          <a:lstStyle>
            <a:lvl1pPr>
              <a:defRPr sz="6400"/>
            </a:lvl1pPr>
          </a:lstStyle>
          <a:p>
            <a:pPr/>
            <a:r>
              <a:t>Goals</a:t>
            </a:r>
          </a:p>
        </p:txBody>
      </p:sp>
      <p:sp>
        <p:nvSpPr>
          <p:cNvPr id="639" name="Query handling in a sharded cluster"/>
          <p:cNvSpPr txBox="1"/>
          <p:nvPr/>
        </p:nvSpPr>
        <p:spPr>
          <a:xfrm>
            <a:off x="-16735" y="2422954"/>
            <a:ext cx="13021735" cy="7801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4800">
                <a:latin typeface="Arial"/>
                <a:ea typeface="Arial"/>
                <a:cs typeface="Arial"/>
                <a:sym typeface="Arial"/>
              </a:defRPr>
            </a:pPr>
            <a:r>
              <a:t>Query handling in a </a:t>
            </a:r>
            <a:r>
              <a:rPr b="1"/>
              <a:t>sharded</a:t>
            </a:r>
            <a:r>
              <a:t> cluster</a:t>
            </a:r>
          </a:p>
        </p:txBody>
      </p:sp>
      <p:sp>
        <p:nvSpPr>
          <p:cNvPr id="640" name="Architecture of a sharded cluster"/>
          <p:cNvSpPr txBox="1"/>
          <p:nvPr/>
        </p:nvSpPr>
        <p:spPr>
          <a:xfrm>
            <a:off x="-778" y="1690461"/>
            <a:ext cx="12989822" cy="7801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4800">
                <a:latin typeface="Arial"/>
                <a:ea typeface="Arial"/>
                <a:cs typeface="Arial"/>
                <a:sym typeface="Arial"/>
              </a:defRPr>
            </a:pPr>
            <a:r>
              <a:t>Architecture of a </a:t>
            </a:r>
            <a:r>
              <a:rPr b="1"/>
              <a:t>sharded</a:t>
            </a:r>
            <a:r>
              <a:t> cluster</a:t>
            </a:r>
          </a:p>
        </p:txBody>
      </p:sp>
      <p:sp>
        <p:nvSpPr>
          <p:cNvPr id="641" name="Data distribution method"/>
          <p:cNvSpPr txBox="1"/>
          <p:nvPr/>
        </p:nvSpPr>
        <p:spPr>
          <a:xfrm>
            <a:off x="-8468" y="3172881"/>
            <a:ext cx="13021735" cy="7801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Data distribution method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644" name="Sharding"/>
          <p:cNvSpPr txBox="1"/>
          <p:nvPr>
            <p:ph type="body" idx="21"/>
          </p:nvPr>
        </p:nvSpPr>
        <p:spPr>
          <a:xfrm>
            <a:off x="0" y="207014"/>
            <a:ext cx="13004801" cy="1014810"/>
          </a:xfrm>
          <a:prstGeom prst="rect">
            <a:avLst/>
          </a:prstGeom>
        </p:spPr>
        <p:txBody>
          <a:bodyPr/>
          <a:lstStyle>
            <a:lvl1pPr>
              <a:defRPr sz="6400"/>
            </a:lvl1pPr>
          </a:lstStyle>
          <a:p>
            <a:pPr/>
            <a:r>
              <a:t>Sharding</a:t>
            </a:r>
          </a:p>
        </p:txBody>
      </p:sp>
      <p:sp>
        <p:nvSpPr>
          <p:cNvPr id="645" name="In MongoDB with large data sets,…"/>
          <p:cNvSpPr txBox="1"/>
          <p:nvPr/>
        </p:nvSpPr>
        <p:spPr>
          <a:xfrm>
            <a:off x="-16735" y="4275539"/>
            <a:ext cx="13021735" cy="14786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4800">
                <a:latin typeface="Arial"/>
                <a:ea typeface="Arial"/>
                <a:cs typeface="Arial"/>
                <a:sym typeface="Arial"/>
              </a:defRPr>
            </a:pPr>
            <a:r>
              <a:t>In MongoDB with large data sets, </a:t>
            </a:r>
          </a:p>
          <a:p>
            <a:pPr>
              <a:defRPr sz="4800">
                <a:latin typeface="Arial"/>
                <a:ea typeface="Arial"/>
                <a:cs typeface="Arial"/>
                <a:sym typeface="Arial"/>
              </a:defRPr>
            </a:pPr>
            <a:r>
              <a:t>needed </a:t>
            </a:r>
            <a:r>
              <a:rPr b="1"/>
              <a:t>high throughput</a:t>
            </a:r>
            <a:r>
              <a:t> operations</a:t>
            </a:r>
          </a:p>
        </p:txBody>
      </p:sp>
      <p:sp>
        <p:nvSpPr>
          <p:cNvPr id="646" name="Distributing data across multiple machines"/>
          <p:cNvSpPr txBox="1"/>
          <p:nvPr/>
        </p:nvSpPr>
        <p:spPr>
          <a:xfrm>
            <a:off x="-778" y="1690461"/>
            <a:ext cx="12989822" cy="7801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Distributing data across multiple machines</a:t>
            </a:r>
          </a:p>
        </p:txBody>
      </p:sp>
      <p:sp>
        <p:nvSpPr>
          <p:cNvPr id="647" name="Horizontal scaling"/>
          <p:cNvSpPr txBox="1"/>
          <p:nvPr/>
        </p:nvSpPr>
        <p:spPr>
          <a:xfrm>
            <a:off x="7489" y="2434803"/>
            <a:ext cx="12989822" cy="7801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Horizontal scaling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lide Number"/>
          <p:cNvSpPr txBox="1"/>
          <p:nvPr>
            <p:ph type="sldNum" sz="quarter" idx="2"/>
          </p:nvPr>
        </p:nvSpPr>
        <p:spPr>
          <a:xfrm>
            <a:off x="12361943" y="9089917"/>
            <a:ext cx="290880" cy="45951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32" name="Polyglot Database"/>
          <p:cNvSpPr txBox="1"/>
          <p:nvPr>
            <p:ph type="body" idx="21"/>
          </p:nvPr>
        </p:nvSpPr>
        <p:spPr>
          <a:xfrm>
            <a:off x="0" y="222095"/>
            <a:ext cx="13004801" cy="1014811"/>
          </a:xfrm>
          <a:prstGeom prst="rect">
            <a:avLst/>
          </a:prstGeom>
        </p:spPr>
        <p:txBody>
          <a:bodyPr/>
          <a:lstStyle>
            <a:lvl1pPr>
              <a:defRPr sz="6400"/>
            </a:lvl1pPr>
          </a:lstStyle>
          <a:p>
            <a:pPr/>
            <a:r>
              <a:t>Polyglot Database</a:t>
            </a:r>
          </a:p>
        </p:txBody>
      </p:sp>
      <p:pic>
        <p:nvPicPr>
          <p:cNvPr id="23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72542" y="1422779"/>
            <a:ext cx="9259716" cy="690804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650" name="Sharding"/>
          <p:cNvSpPr txBox="1"/>
          <p:nvPr>
            <p:ph type="body" idx="21"/>
          </p:nvPr>
        </p:nvSpPr>
        <p:spPr>
          <a:xfrm>
            <a:off x="0" y="207014"/>
            <a:ext cx="13004801" cy="1014810"/>
          </a:xfrm>
          <a:prstGeom prst="rect">
            <a:avLst/>
          </a:prstGeom>
        </p:spPr>
        <p:txBody>
          <a:bodyPr/>
          <a:lstStyle>
            <a:lvl1pPr>
              <a:defRPr sz="6400"/>
            </a:lvl1pPr>
          </a:lstStyle>
          <a:p>
            <a:pPr/>
            <a:r>
              <a:t>Sharding</a:t>
            </a:r>
          </a:p>
        </p:txBody>
      </p:sp>
      <p:sp>
        <p:nvSpPr>
          <p:cNvPr id="651" name="Collection A"/>
          <p:cNvSpPr/>
          <p:nvPr/>
        </p:nvSpPr>
        <p:spPr>
          <a:xfrm>
            <a:off x="5298741" y="2482032"/>
            <a:ext cx="2584703" cy="960439"/>
          </a:xfrm>
          <a:prstGeom prst="rect">
            <a:avLst/>
          </a:prstGeom>
          <a:ln w="50800">
            <a:solidFill>
              <a:schemeClr val="accent2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Collection A</a:t>
            </a:r>
          </a:p>
        </p:txBody>
      </p:sp>
      <p:sp>
        <p:nvSpPr>
          <p:cNvPr id="652" name="Shard 1"/>
          <p:cNvSpPr/>
          <p:nvPr/>
        </p:nvSpPr>
        <p:spPr>
          <a:xfrm>
            <a:off x="1759788" y="5255022"/>
            <a:ext cx="1810857" cy="960439"/>
          </a:xfrm>
          <a:prstGeom prst="rect">
            <a:avLst/>
          </a:prstGeom>
          <a:ln w="50800">
            <a:solidFill>
              <a:schemeClr val="accent4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Shard 1</a:t>
            </a:r>
          </a:p>
        </p:txBody>
      </p:sp>
      <p:sp>
        <p:nvSpPr>
          <p:cNvPr id="653" name="Shard 4"/>
          <p:cNvSpPr/>
          <p:nvPr/>
        </p:nvSpPr>
        <p:spPr>
          <a:xfrm>
            <a:off x="9736066" y="5255022"/>
            <a:ext cx="1810857" cy="960439"/>
          </a:xfrm>
          <a:prstGeom prst="rect">
            <a:avLst/>
          </a:prstGeom>
          <a:ln w="50800">
            <a:solidFill>
              <a:schemeClr val="accent4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Shard 4</a:t>
            </a:r>
          </a:p>
        </p:txBody>
      </p:sp>
      <p:sp>
        <p:nvSpPr>
          <p:cNvPr id="654" name="Shard 3"/>
          <p:cNvSpPr/>
          <p:nvPr/>
        </p:nvSpPr>
        <p:spPr>
          <a:xfrm>
            <a:off x="7069256" y="5255022"/>
            <a:ext cx="1810857" cy="960439"/>
          </a:xfrm>
          <a:prstGeom prst="rect">
            <a:avLst/>
          </a:prstGeom>
          <a:ln w="50800">
            <a:solidFill>
              <a:schemeClr val="accent4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Shard 3</a:t>
            </a:r>
          </a:p>
        </p:txBody>
      </p:sp>
      <p:sp>
        <p:nvSpPr>
          <p:cNvPr id="655" name="Shard 2"/>
          <p:cNvSpPr/>
          <p:nvPr/>
        </p:nvSpPr>
        <p:spPr>
          <a:xfrm>
            <a:off x="4402444" y="5255022"/>
            <a:ext cx="1810857" cy="960439"/>
          </a:xfrm>
          <a:prstGeom prst="rect">
            <a:avLst/>
          </a:prstGeom>
          <a:ln w="50800">
            <a:solidFill>
              <a:schemeClr val="accent4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Shard 2</a:t>
            </a:r>
          </a:p>
        </p:txBody>
      </p:sp>
      <p:sp>
        <p:nvSpPr>
          <p:cNvPr id="656" name="Line"/>
          <p:cNvSpPr/>
          <p:nvPr/>
        </p:nvSpPr>
        <p:spPr>
          <a:xfrm>
            <a:off x="6591092" y="3441263"/>
            <a:ext cx="1" cy="1023331"/>
          </a:xfrm>
          <a:prstGeom prst="line">
            <a:avLst/>
          </a:prstGeom>
          <a:ln w="508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657" name="Line"/>
          <p:cNvSpPr/>
          <p:nvPr/>
        </p:nvSpPr>
        <p:spPr>
          <a:xfrm>
            <a:off x="2703316" y="4469140"/>
            <a:ext cx="1" cy="815320"/>
          </a:xfrm>
          <a:prstGeom prst="line">
            <a:avLst/>
          </a:prstGeom>
          <a:ln w="508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658" name="Line"/>
          <p:cNvSpPr/>
          <p:nvPr/>
        </p:nvSpPr>
        <p:spPr>
          <a:xfrm>
            <a:off x="5307872" y="4469140"/>
            <a:ext cx="1" cy="815320"/>
          </a:xfrm>
          <a:prstGeom prst="line">
            <a:avLst/>
          </a:prstGeom>
          <a:ln w="508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659" name="Line"/>
          <p:cNvSpPr/>
          <p:nvPr/>
        </p:nvSpPr>
        <p:spPr>
          <a:xfrm>
            <a:off x="7974684" y="4469140"/>
            <a:ext cx="1" cy="815320"/>
          </a:xfrm>
          <a:prstGeom prst="line">
            <a:avLst/>
          </a:prstGeom>
          <a:ln w="508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660" name="Line"/>
          <p:cNvSpPr/>
          <p:nvPr/>
        </p:nvSpPr>
        <p:spPr>
          <a:xfrm>
            <a:off x="10641494" y="4469140"/>
            <a:ext cx="1" cy="815320"/>
          </a:xfrm>
          <a:prstGeom prst="line">
            <a:avLst/>
          </a:prstGeom>
          <a:ln w="508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661" name="Line"/>
          <p:cNvSpPr/>
          <p:nvPr/>
        </p:nvSpPr>
        <p:spPr>
          <a:xfrm>
            <a:off x="2682937" y="4463387"/>
            <a:ext cx="7979264" cy="1"/>
          </a:xfrm>
          <a:prstGeom prst="line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662" name="1 TB"/>
          <p:cNvSpPr txBox="1"/>
          <p:nvPr/>
        </p:nvSpPr>
        <p:spPr>
          <a:xfrm>
            <a:off x="6052328" y="1863885"/>
            <a:ext cx="1077529" cy="5950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35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1 TB</a:t>
            </a:r>
          </a:p>
        </p:txBody>
      </p:sp>
      <p:sp>
        <p:nvSpPr>
          <p:cNvPr id="663" name="256 GB"/>
          <p:cNvSpPr txBox="1"/>
          <p:nvPr/>
        </p:nvSpPr>
        <p:spPr>
          <a:xfrm>
            <a:off x="1842128" y="6300623"/>
            <a:ext cx="1646177" cy="595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35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256 GB</a:t>
            </a:r>
          </a:p>
        </p:txBody>
      </p:sp>
      <p:sp>
        <p:nvSpPr>
          <p:cNvPr id="664" name="256 GB"/>
          <p:cNvSpPr txBox="1"/>
          <p:nvPr/>
        </p:nvSpPr>
        <p:spPr>
          <a:xfrm>
            <a:off x="4484785" y="6300623"/>
            <a:ext cx="1646176" cy="595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35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256 GB</a:t>
            </a:r>
          </a:p>
        </p:txBody>
      </p:sp>
      <p:sp>
        <p:nvSpPr>
          <p:cNvPr id="665" name="256 GB"/>
          <p:cNvSpPr txBox="1"/>
          <p:nvPr/>
        </p:nvSpPr>
        <p:spPr>
          <a:xfrm>
            <a:off x="7151595" y="6285730"/>
            <a:ext cx="1646177" cy="5950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35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256 GB</a:t>
            </a:r>
          </a:p>
        </p:txBody>
      </p:sp>
      <p:sp>
        <p:nvSpPr>
          <p:cNvPr id="666" name="256 GB"/>
          <p:cNvSpPr txBox="1"/>
          <p:nvPr/>
        </p:nvSpPr>
        <p:spPr>
          <a:xfrm>
            <a:off x="9818406" y="6285730"/>
            <a:ext cx="1646177" cy="5950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35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256 GB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669" name="When to use Shards ?"/>
          <p:cNvSpPr txBox="1"/>
          <p:nvPr>
            <p:ph type="body" idx="21"/>
          </p:nvPr>
        </p:nvSpPr>
        <p:spPr>
          <a:xfrm>
            <a:off x="0" y="207014"/>
            <a:ext cx="13004801" cy="1014810"/>
          </a:xfrm>
          <a:prstGeom prst="rect">
            <a:avLst/>
          </a:prstGeom>
        </p:spPr>
        <p:txBody>
          <a:bodyPr/>
          <a:lstStyle>
            <a:lvl1pPr>
              <a:defRPr sz="6400"/>
            </a:lvl1pPr>
          </a:lstStyle>
          <a:p>
            <a:pPr/>
            <a:r>
              <a:t>When to use Shards ?</a:t>
            </a:r>
          </a:p>
        </p:txBody>
      </p:sp>
      <p:sp>
        <p:nvSpPr>
          <p:cNvPr id="670" name="Write workload on a single server exceed that server’s capacity"/>
          <p:cNvSpPr txBox="1"/>
          <p:nvPr/>
        </p:nvSpPr>
        <p:spPr>
          <a:xfrm>
            <a:off x="7489" y="1458024"/>
            <a:ext cx="12989822" cy="14786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Write workload on a single server exceed that server’s capacity</a:t>
            </a:r>
          </a:p>
        </p:txBody>
      </p:sp>
      <p:sp>
        <p:nvSpPr>
          <p:cNvPr id="671" name="Working set no longer fits into RAM"/>
          <p:cNvSpPr txBox="1"/>
          <p:nvPr/>
        </p:nvSpPr>
        <p:spPr>
          <a:xfrm>
            <a:off x="-8468" y="3280243"/>
            <a:ext cx="13021735" cy="7801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Working set no longer fits into RAM</a:t>
            </a:r>
          </a:p>
        </p:txBody>
      </p:sp>
      <p:sp>
        <p:nvSpPr>
          <p:cNvPr id="672" name="Single server can no longer handle the size of data set"/>
          <p:cNvSpPr txBox="1"/>
          <p:nvPr/>
        </p:nvSpPr>
        <p:spPr>
          <a:xfrm>
            <a:off x="-8468" y="4403961"/>
            <a:ext cx="13021735" cy="14786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Single server can no longer handle the size of data set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675" name="Shard key"/>
          <p:cNvSpPr txBox="1"/>
          <p:nvPr>
            <p:ph type="body" idx="21"/>
          </p:nvPr>
        </p:nvSpPr>
        <p:spPr>
          <a:xfrm>
            <a:off x="0" y="207014"/>
            <a:ext cx="13004801" cy="1014810"/>
          </a:xfrm>
          <a:prstGeom prst="rect">
            <a:avLst/>
          </a:prstGeom>
        </p:spPr>
        <p:txBody>
          <a:bodyPr/>
          <a:lstStyle>
            <a:lvl1pPr>
              <a:defRPr sz="6400"/>
            </a:lvl1pPr>
          </a:lstStyle>
          <a:p>
            <a:pPr/>
            <a:r>
              <a:t>Shard key</a:t>
            </a:r>
          </a:p>
        </p:txBody>
      </p:sp>
      <p:sp>
        <p:nvSpPr>
          <p:cNvPr id="676" name="Collection A"/>
          <p:cNvSpPr/>
          <p:nvPr/>
        </p:nvSpPr>
        <p:spPr>
          <a:xfrm>
            <a:off x="5139518" y="3308326"/>
            <a:ext cx="2584703" cy="960439"/>
          </a:xfrm>
          <a:prstGeom prst="rect">
            <a:avLst/>
          </a:prstGeom>
          <a:ln w="50800">
            <a:solidFill>
              <a:schemeClr val="accent2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Collection A</a:t>
            </a:r>
          </a:p>
        </p:txBody>
      </p:sp>
      <p:sp>
        <p:nvSpPr>
          <p:cNvPr id="677" name="Shard 1"/>
          <p:cNvSpPr/>
          <p:nvPr/>
        </p:nvSpPr>
        <p:spPr>
          <a:xfrm>
            <a:off x="1600565" y="6081316"/>
            <a:ext cx="1810857" cy="960439"/>
          </a:xfrm>
          <a:prstGeom prst="rect">
            <a:avLst/>
          </a:prstGeom>
          <a:ln w="50800">
            <a:solidFill>
              <a:schemeClr val="accent4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Shard 1</a:t>
            </a:r>
          </a:p>
        </p:txBody>
      </p:sp>
      <p:sp>
        <p:nvSpPr>
          <p:cNvPr id="678" name="Shard 4"/>
          <p:cNvSpPr/>
          <p:nvPr/>
        </p:nvSpPr>
        <p:spPr>
          <a:xfrm>
            <a:off x="9576844" y="6081316"/>
            <a:ext cx="1810857" cy="960439"/>
          </a:xfrm>
          <a:prstGeom prst="rect">
            <a:avLst/>
          </a:prstGeom>
          <a:ln w="50800">
            <a:solidFill>
              <a:schemeClr val="accent4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Shard 4</a:t>
            </a:r>
          </a:p>
        </p:txBody>
      </p:sp>
      <p:sp>
        <p:nvSpPr>
          <p:cNvPr id="679" name="Shard 3"/>
          <p:cNvSpPr/>
          <p:nvPr/>
        </p:nvSpPr>
        <p:spPr>
          <a:xfrm>
            <a:off x="6910033" y="6081316"/>
            <a:ext cx="1810857" cy="960439"/>
          </a:xfrm>
          <a:prstGeom prst="rect">
            <a:avLst/>
          </a:prstGeom>
          <a:ln w="50800">
            <a:solidFill>
              <a:schemeClr val="accent4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Shard 3</a:t>
            </a:r>
          </a:p>
        </p:txBody>
      </p:sp>
      <p:sp>
        <p:nvSpPr>
          <p:cNvPr id="680" name="Shard 2"/>
          <p:cNvSpPr/>
          <p:nvPr/>
        </p:nvSpPr>
        <p:spPr>
          <a:xfrm>
            <a:off x="4243222" y="6081316"/>
            <a:ext cx="1810856" cy="960439"/>
          </a:xfrm>
          <a:prstGeom prst="rect">
            <a:avLst/>
          </a:prstGeom>
          <a:ln w="50800">
            <a:solidFill>
              <a:schemeClr val="accent4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Shard 2</a:t>
            </a:r>
          </a:p>
        </p:txBody>
      </p:sp>
      <p:sp>
        <p:nvSpPr>
          <p:cNvPr id="681" name="Line"/>
          <p:cNvSpPr/>
          <p:nvPr/>
        </p:nvSpPr>
        <p:spPr>
          <a:xfrm>
            <a:off x="6431869" y="4267558"/>
            <a:ext cx="1" cy="1023330"/>
          </a:xfrm>
          <a:prstGeom prst="line">
            <a:avLst/>
          </a:prstGeom>
          <a:ln w="508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682" name="Line"/>
          <p:cNvSpPr/>
          <p:nvPr/>
        </p:nvSpPr>
        <p:spPr>
          <a:xfrm>
            <a:off x="2544093" y="5282734"/>
            <a:ext cx="1" cy="815320"/>
          </a:xfrm>
          <a:prstGeom prst="line">
            <a:avLst/>
          </a:prstGeom>
          <a:ln w="508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683" name="Line"/>
          <p:cNvSpPr/>
          <p:nvPr/>
        </p:nvSpPr>
        <p:spPr>
          <a:xfrm>
            <a:off x="5148650" y="5295434"/>
            <a:ext cx="1" cy="815320"/>
          </a:xfrm>
          <a:prstGeom prst="line">
            <a:avLst/>
          </a:prstGeom>
          <a:ln w="508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684" name="Line"/>
          <p:cNvSpPr/>
          <p:nvPr/>
        </p:nvSpPr>
        <p:spPr>
          <a:xfrm>
            <a:off x="7815461" y="5295434"/>
            <a:ext cx="1" cy="815320"/>
          </a:xfrm>
          <a:prstGeom prst="line">
            <a:avLst/>
          </a:prstGeom>
          <a:ln w="508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685" name="Line"/>
          <p:cNvSpPr/>
          <p:nvPr/>
        </p:nvSpPr>
        <p:spPr>
          <a:xfrm>
            <a:off x="10482272" y="5295434"/>
            <a:ext cx="1" cy="815320"/>
          </a:xfrm>
          <a:prstGeom prst="line">
            <a:avLst/>
          </a:prstGeom>
          <a:ln w="508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686" name="Line"/>
          <p:cNvSpPr/>
          <p:nvPr/>
        </p:nvSpPr>
        <p:spPr>
          <a:xfrm>
            <a:off x="2523714" y="5289681"/>
            <a:ext cx="7979264" cy="1"/>
          </a:xfrm>
          <a:prstGeom prst="line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687" name="Use to determine how documents in a collection are distributed across the shards"/>
          <p:cNvSpPr txBox="1"/>
          <p:nvPr/>
        </p:nvSpPr>
        <p:spPr>
          <a:xfrm>
            <a:off x="-778" y="1341211"/>
            <a:ext cx="12989822" cy="14786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Use to determine how documents in a collection are distributed across the shards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690" name="Shard key"/>
          <p:cNvSpPr txBox="1"/>
          <p:nvPr>
            <p:ph type="body" idx="21"/>
          </p:nvPr>
        </p:nvSpPr>
        <p:spPr>
          <a:xfrm>
            <a:off x="0" y="207014"/>
            <a:ext cx="13004801" cy="1014810"/>
          </a:xfrm>
          <a:prstGeom prst="rect">
            <a:avLst/>
          </a:prstGeom>
        </p:spPr>
        <p:txBody>
          <a:bodyPr/>
          <a:lstStyle>
            <a:lvl1pPr>
              <a:defRPr sz="6400"/>
            </a:lvl1pPr>
          </a:lstStyle>
          <a:p>
            <a:pPr/>
            <a:r>
              <a:t>Shard key</a:t>
            </a:r>
          </a:p>
        </p:txBody>
      </p:sp>
      <p:sp>
        <p:nvSpPr>
          <p:cNvPr id="691" name="Use to determine how documents in a collection are distributed across the shards"/>
          <p:cNvSpPr txBox="1"/>
          <p:nvPr/>
        </p:nvSpPr>
        <p:spPr>
          <a:xfrm>
            <a:off x="-778" y="1341211"/>
            <a:ext cx="12989822" cy="14786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Use to determine how documents in a collection are distributed across the shards</a:t>
            </a:r>
          </a:p>
        </p:txBody>
      </p:sp>
      <p:pic>
        <p:nvPicPr>
          <p:cNvPr id="69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76400" y="4013200"/>
            <a:ext cx="9652000" cy="3175000"/>
          </a:xfrm>
          <a:prstGeom prst="rect">
            <a:avLst/>
          </a:prstGeom>
          <a:ln w="12700">
            <a:miter lim="400000"/>
          </a:ln>
        </p:spPr>
      </p:pic>
      <p:sp>
        <p:nvSpPr>
          <p:cNvPr id="693" name="https://docs.mongodb.com/manual/core/sharding-shard-key/"/>
          <p:cNvSpPr txBox="1"/>
          <p:nvPr/>
        </p:nvSpPr>
        <p:spPr>
          <a:xfrm>
            <a:off x="2218608" y="8342407"/>
            <a:ext cx="8567584" cy="4595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5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https://docs.mongodb.com/manual/core/sharding-shard-key/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696" name="Shard key"/>
          <p:cNvSpPr txBox="1"/>
          <p:nvPr>
            <p:ph type="body" idx="21"/>
          </p:nvPr>
        </p:nvSpPr>
        <p:spPr>
          <a:xfrm>
            <a:off x="0" y="207014"/>
            <a:ext cx="13004801" cy="1014810"/>
          </a:xfrm>
          <a:prstGeom prst="rect">
            <a:avLst/>
          </a:prstGeom>
        </p:spPr>
        <p:txBody>
          <a:bodyPr/>
          <a:lstStyle>
            <a:lvl1pPr>
              <a:defRPr sz="6400"/>
            </a:lvl1pPr>
          </a:lstStyle>
          <a:p>
            <a:pPr/>
            <a:r>
              <a:t>Shard key</a:t>
            </a:r>
          </a:p>
        </p:txBody>
      </p:sp>
      <p:pic>
        <p:nvPicPr>
          <p:cNvPr id="697" name="Screen Shot 2564-11-16 at 02.05.20.png" descr="Screen Shot 2564-11-16 at 02.05.2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87369" y="2311094"/>
            <a:ext cx="11030062" cy="5727892"/>
          </a:xfrm>
          <a:prstGeom prst="rect">
            <a:avLst/>
          </a:prstGeom>
          <a:ln w="12700">
            <a:miter lim="400000"/>
          </a:ln>
        </p:spPr>
      </p:pic>
      <p:sp>
        <p:nvSpPr>
          <p:cNvPr id="698" name="Rectangle"/>
          <p:cNvSpPr/>
          <p:nvPr/>
        </p:nvSpPr>
        <p:spPr>
          <a:xfrm>
            <a:off x="1839104" y="2096196"/>
            <a:ext cx="1896738" cy="1514941"/>
          </a:xfrm>
          <a:prstGeom prst="rect">
            <a:avLst/>
          </a:prstGeom>
          <a:ln w="508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699" name="1. Create a document"/>
          <p:cNvSpPr txBox="1"/>
          <p:nvPr/>
        </p:nvSpPr>
        <p:spPr>
          <a:xfrm>
            <a:off x="341108" y="1299435"/>
            <a:ext cx="5243848" cy="6937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1. Create a document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702" name="Shard key"/>
          <p:cNvSpPr txBox="1"/>
          <p:nvPr>
            <p:ph type="body" idx="21"/>
          </p:nvPr>
        </p:nvSpPr>
        <p:spPr>
          <a:xfrm>
            <a:off x="0" y="207014"/>
            <a:ext cx="13004801" cy="1014810"/>
          </a:xfrm>
          <a:prstGeom prst="rect">
            <a:avLst/>
          </a:prstGeom>
        </p:spPr>
        <p:txBody>
          <a:bodyPr/>
          <a:lstStyle>
            <a:lvl1pPr>
              <a:defRPr sz="6400"/>
            </a:lvl1pPr>
          </a:lstStyle>
          <a:p>
            <a:pPr/>
            <a:r>
              <a:t>Shard key</a:t>
            </a:r>
          </a:p>
        </p:txBody>
      </p:sp>
      <p:pic>
        <p:nvPicPr>
          <p:cNvPr id="703" name="Screen Shot 2564-11-16 at 02.05.20.png" descr="Screen Shot 2564-11-16 at 02.05.2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87369" y="2311094"/>
            <a:ext cx="11030062" cy="5727892"/>
          </a:xfrm>
          <a:prstGeom prst="rect">
            <a:avLst/>
          </a:prstGeom>
          <a:ln w="12700">
            <a:miter lim="400000"/>
          </a:ln>
        </p:spPr>
      </p:pic>
      <p:sp>
        <p:nvSpPr>
          <p:cNvPr id="704" name="Rectangle"/>
          <p:cNvSpPr/>
          <p:nvPr/>
        </p:nvSpPr>
        <p:spPr>
          <a:xfrm>
            <a:off x="5503231" y="2058096"/>
            <a:ext cx="1896738" cy="1514941"/>
          </a:xfrm>
          <a:prstGeom prst="rect">
            <a:avLst/>
          </a:prstGeom>
          <a:ln w="508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705" name="2. Calculate shard key"/>
          <p:cNvSpPr txBox="1"/>
          <p:nvPr/>
        </p:nvSpPr>
        <p:spPr>
          <a:xfrm>
            <a:off x="7480789" y="2468691"/>
            <a:ext cx="5391784" cy="6937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2. Calculate shard key</a:t>
            </a:r>
          </a:p>
        </p:txBody>
      </p:sp>
      <p:sp>
        <p:nvSpPr>
          <p:cNvPr id="706" name="Rectangle"/>
          <p:cNvSpPr/>
          <p:nvPr/>
        </p:nvSpPr>
        <p:spPr>
          <a:xfrm>
            <a:off x="1402559" y="7314474"/>
            <a:ext cx="9983394" cy="960439"/>
          </a:xfrm>
          <a:prstGeom prst="rect">
            <a:avLst/>
          </a:prstGeom>
          <a:ln w="508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latin typeface="Arial"/>
                <a:ea typeface="Arial"/>
                <a:cs typeface="Arial"/>
                <a:sym typeface="Arial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709" name="Shard key"/>
          <p:cNvSpPr txBox="1"/>
          <p:nvPr>
            <p:ph type="body" idx="21"/>
          </p:nvPr>
        </p:nvSpPr>
        <p:spPr>
          <a:xfrm>
            <a:off x="0" y="207014"/>
            <a:ext cx="13004801" cy="1014810"/>
          </a:xfrm>
          <a:prstGeom prst="rect">
            <a:avLst/>
          </a:prstGeom>
        </p:spPr>
        <p:txBody>
          <a:bodyPr/>
          <a:lstStyle>
            <a:lvl1pPr>
              <a:defRPr sz="6400"/>
            </a:lvl1pPr>
          </a:lstStyle>
          <a:p>
            <a:pPr/>
            <a:r>
              <a:t>Shard key</a:t>
            </a:r>
          </a:p>
        </p:txBody>
      </p:sp>
      <p:pic>
        <p:nvPicPr>
          <p:cNvPr id="710" name="Screen Shot 2564-11-16 at 02.05.20.png" descr="Screen Shot 2564-11-16 at 02.05.2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87369" y="2311094"/>
            <a:ext cx="11030062" cy="5727892"/>
          </a:xfrm>
          <a:prstGeom prst="rect">
            <a:avLst/>
          </a:prstGeom>
          <a:ln w="12700">
            <a:miter lim="400000"/>
          </a:ln>
        </p:spPr>
      </p:pic>
      <p:sp>
        <p:nvSpPr>
          <p:cNvPr id="711" name="Rectangle"/>
          <p:cNvSpPr/>
          <p:nvPr/>
        </p:nvSpPr>
        <p:spPr>
          <a:xfrm>
            <a:off x="5503231" y="2058096"/>
            <a:ext cx="1896738" cy="1514941"/>
          </a:xfrm>
          <a:prstGeom prst="rect">
            <a:avLst/>
          </a:prstGeom>
          <a:ln w="508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712" name="2. Calculate shard key"/>
          <p:cNvSpPr txBox="1"/>
          <p:nvPr/>
        </p:nvSpPr>
        <p:spPr>
          <a:xfrm>
            <a:off x="7480789" y="2468691"/>
            <a:ext cx="5391784" cy="6937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2. Calculate shard key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715" name="Shard key"/>
          <p:cNvSpPr txBox="1"/>
          <p:nvPr>
            <p:ph type="body" idx="21"/>
          </p:nvPr>
        </p:nvSpPr>
        <p:spPr>
          <a:xfrm>
            <a:off x="0" y="207014"/>
            <a:ext cx="13004801" cy="1014810"/>
          </a:xfrm>
          <a:prstGeom prst="rect">
            <a:avLst/>
          </a:prstGeom>
        </p:spPr>
        <p:txBody>
          <a:bodyPr/>
          <a:lstStyle>
            <a:lvl1pPr>
              <a:defRPr sz="6400"/>
            </a:lvl1pPr>
          </a:lstStyle>
          <a:p>
            <a:pPr/>
            <a:r>
              <a:t>Shard key</a:t>
            </a:r>
          </a:p>
        </p:txBody>
      </p:sp>
      <p:sp>
        <p:nvSpPr>
          <p:cNvPr id="716" name="Immutable (can’t be change)"/>
          <p:cNvSpPr txBox="1"/>
          <p:nvPr/>
        </p:nvSpPr>
        <p:spPr>
          <a:xfrm>
            <a:off x="-16735" y="2422954"/>
            <a:ext cx="13021735" cy="7801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Immutable (can’t be change)</a:t>
            </a:r>
          </a:p>
        </p:txBody>
      </p:sp>
      <p:sp>
        <p:nvSpPr>
          <p:cNvPr id="717" name="Must be indexed"/>
          <p:cNvSpPr txBox="1"/>
          <p:nvPr/>
        </p:nvSpPr>
        <p:spPr>
          <a:xfrm>
            <a:off x="-778" y="1690461"/>
            <a:ext cx="12989822" cy="7801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Must be indexed</a:t>
            </a:r>
          </a:p>
        </p:txBody>
      </p:sp>
      <p:sp>
        <p:nvSpPr>
          <p:cNvPr id="718" name="Permanent"/>
          <p:cNvSpPr txBox="1"/>
          <p:nvPr/>
        </p:nvSpPr>
        <p:spPr>
          <a:xfrm>
            <a:off x="-8468" y="3172881"/>
            <a:ext cx="13021735" cy="7801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Permanent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721" name="How to Shard ?"/>
          <p:cNvSpPr txBox="1"/>
          <p:nvPr>
            <p:ph type="body" idx="21"/>
          </p:nvPr>
        </p:nvSpPr>
        <p:spPr>
          <a:xfrm>
            <a:off x="0" y="207014"/>
            <a:ext cx="13004801" cy="1014810"/>
          </a:xfrm>
          <a:prstGeom prst="rect">
            <a:avLst/>
          </a:prstGeom>
        </p:spPr>
        <p:txBody>
          <a:bodyPr/>
          <a:lstStyle>
            <a:lvl1pPr>
              <a:defRPr sz="6400"/>
            </a:lvl1pPr>
          </a:lstStyle>
          <a:p>
            <a:pPr/>
            <a:r>
              <a:t>How to Shard ?</a:t>
            </a:r>
          </a:p>
        </p:txBody>
      </p:sp>
      <p:sp>
        <p:nvSpPr>
          <p:cNvPr id="722" name="Enable sharing to db"/>
          <p:cNvSpPr/>
          <p:nvPr/>
        </p:nvSpPr>
        <p:spPr>
          <a:xfrm>
            <a:off x="5210049" y="1902307"/>
            <a:ext cx="2584703" cy="1382064"/>
          </a:xfrm>
          <a:prstGeom prst="rect">
            <a:avLst/>
          </a:prstGeom>
          <a:ln w="50800">
            <a:solidFill>
              <a:schemeClr val="accent2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Enable sharing to db</a:t>
            </a:r>
          </a:p>
        </p:txBody>
      </p:sp>
      <p:sp>
        <p:nvSpPr>
          <p:cNvPr id="723" name="Line"/>
          <p:cNvSpPr/>
          <p:nvPr/>
        </p:nvSpPr>
        <p:spPr>
          <a:xfrm>
            <a:off x="6502400" y="3344196"/>
            <a:ext cx="1" cy="1011238"/>
          </a:xfrm>
          <a:prstGeom prst="line">
            <a:avLst/>
          </a:prstGeom>
          <a:ln w="508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724" name="Create index for shard key"/>
          <p:cNvSpPr/>
          <p:nvPr/>
        </p:nvSpPr>
        <p:spPr>
          <a:xfrm>
            <a:off x="5230220" y="4415259"/>
            <a:ext cx="2584703" cy="1382064"/>
          </a:xfrm>
          <a:prstGeom prst="rect">
            <a:avLst/>
          </a:prstGeom>
          <a:ln w="50800">
            <a:solidFill>
              <a:schemeClr val="accent2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Create index for shard key</a:t>
            </a:r>
          </a:p>
        </p:txBody>
      </p:sp>
      <p:sp>
        <p:nvSpPr>
          <p:cNvPr id="725" name="sh.shardCollection() to shard the collection"/>
          <p:cNvSpPr/>
          <p:nvPr/>
        </p:nvSpPr>
        <p:spPr>
          <a:xfrm>
            <a:off x="4594680" y="6928210"/>
            <a:ext cx="3855783" cy="1382064"/>
          </a:xfrm>
          <a:prstGeom prst="rect">
            <a:avLst/>
          </a:prstGeom>
          <a:ln w="50800">
            <a:solidFill>
              <a:schemeClr val="accent2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sh.shardCollection() to shard the collection</a:t>
            </a:r>
          </a:p>
        </p:txBody>
      </p:sp>
      <p:sp>
        <p:nvSpPr>
          <p:cNvPr id="726" name="Line"/>
          <p:cNvSpPr/>
          <p:nvPr/>
        </p:nvSpPr>
        <p:spPr>
          <a:xfrm>
            <a:off x="6502400" y="5857147"/>
            <a:ext cx="1" cy="1011239"/>
          </a:xfrm>
          <a:prstGeom prst="line">
            <a:avLst/>
          </a:prstGeom>
          <a:ln w="508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729" name="Choose shard key ?"/>
          <p:cNvSpPr txBox="1"/>
          <p:nvPr>
            <p:ph type="body" idx="21"/>
          </p:nvPr>
        </p:nvSpPr>
        <p:spPr>
          <a:xfrm>
            <a:off x="0" y="207014"/>
            <a:ext cx="13004801" cy="1014810"/>
          </a:xfrm>
          <a:prstGeom prst="rect">
            <a:avLst/>
          </a:prstGeom>
        </p:spPr>
        <p:txBody>
          <a:bodyPr/>
          <a:lstStyle>
            <a:lvl1pPr>
              <a:defRPr sz="6400"/>
            </a:lvl1pPr>
          </a:lstStyle>
          <a:p>
            <a:pPr/>
            <a:r>
              <a:t>Choose shard key ?</a:t>
            </a:r>
          </a:p>
        </p:txBody>
      </p:sp>
      <p:sp>
        <p:nvSpPr>
          <p:cNvPr id="730" name="The goal is a shard key whose values provides good write distribution"/>
          <p:cNvSpPr txBox="1"/>
          <p:nvPr/>
        </p:nvSpPr>
        <p:spPr>
          <a:xfrm>
            <a:off x="7489" y="1666416"/>
            <a:ext cx="12989822" cy="14786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4800">
                <a:latin typeface="Arial"/>
                <a:ea typeface="Arial"/>
                <a:cs typeface="Arial"/>
                <a:sym typeface="Arial"/>
              </a:defRPr>
            </a:pPr>
            <a:r>
              <a:t>The goal is a shard key whose values provides </a:t>
            </a:r>
            <a:r>
              <a:rPr b="1"/>
              <a:t>good write distribution</a:t>
            </a:r>
          </a:p>
        </p:txBody>
      </p:sp>
      <p:sp>
        <p:nvSpPr>
          <p:cNvPr id="731" name="Cardinality"/>
          <p:cNvSpPr txBox="1"/>
          <p:nvPr/>
        </p:nvSpPr>
        <p:spPr>
          <a:xfrm>
            <a:off x="-8468" y="4486721"/>
            <a:ext cx="13021735" cy="7801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4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Cardinality</a:t>
            </a:r>
          </a:p>
        </p:txBody>
      </p:sp>
      <p:sp>
        <p:nvSpPr>
          <p:cNvPr id="732" name="Frequency"/>
          <p:cNvSpPr txBox="1"/>
          <p:nvPr/>
        </p:nvSpPr>
        <p:spPr>
          <a:xfrm>
            <a:off x="-8468" y="5210621"/>
            <a:ext cx="13021735" cy="7801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4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Frequency</a:t>
            </a:r>
          </a:p>
        </p:txBody>
      </p:sp>
      <p:sp>
        <p:nvSpPr>
          <p:cNvPr id="733" name="Monotonic change"/>
          <p:cNvSpPr txBox="1"/>
          <p:nvPr/>
        </p:nvSpPr>
        <p:spPr>
          <a:xfrm>
            <a:off x="-8468" y="5949932"/>
            <a:ext cx="13021735" cy="7801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4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Monotonic change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lide Number"/>
          <p:cNvSpPr txBox="1"/>
          <p:nvPr>
            <p:ph type="sldNum" sz="quarter" idx="2"/>
          </p:nvPr>
        </p:nvSpPr>
        <p:spPr>
          <a:xfrm>
            <a:off x="12361943" y="9089917"/>
            <a:ext cx="290880" cy="45951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36" name="NoSQL"/>
          <p:cNvSpPr txBox="1"/>
          <p:nvPr>
            <p:ph type="body" idx="21"/>
          </p:nvPr>
        </p:nvSpPr>
        <p:spPr>
          <a:xfrm>
            <a:off x="0" y="207014"/>
            <a:ext cx="13004801" cy="1014810"/>
          </a:xfrm>
          <a:prstGeom prst="rect">
            <a:avLst/>
          </a:prstGeom>
        </p:spPr>
        <p:txBody>
          <a:bodyPr/>
          <a:lstStyle>
            <a:lvl1pPr>
              <a:defRPr sz="6400"/>
            </a:lvl1pPr>
          </a:lstStyle>
          <a:p>
            <a:pPr/>
            <a:r>
              <a:t>NoSQL</a:t>
            </a:r>
          </a:p>
        </p:txBody>
      </p:sp>
      <p:sp>
        <p:nvSpPr>
          <p:cNvPr id="237" name="Non-relation"/>
          <p:cNvSpPr txBox="1"/>
          <p:nvPr/>
        </p:nvSpPr>
        <p:spPr>
          <a:xfrm>
            <a:off x="-16735" y="2422954"/>
            <a:ext cx="13021735" cy="7801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Non-relation</a:t>
            </a:r>
          </a:p>
        </p:txBody>
      </p:sp>
      <p:sp>
        <p:nvSpPr>
          <p:cNvPr id="238" name="Not Only SQL"/>
          <p:cNvSpPr txBox="1"/>
          <p:nvPr/>
        </p:nvSpPr>
        <p:spPr>
          <a:xfrm>
            <a:off x="-778" y="1690461"/>
            <a:ext cx="12989822" cy="7801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Not Only SQL</a:t>
            </a:r>
          </a:p>
        </p:txBody>
      </p:sp>
      <p:sp>
        <p:nvSpPr>
          <p:cNvPr id="239" name="No join"/>
          <p:cNvSpPr txBox="1"/>
          <p:nvPr/>
        </p:nvSpPr>
        <p:spPr>
          <a:xfrm>
            <a:off x="-8468" y="3160181"/>
            <a:ext cx="13021735" cy="7801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No join</a:t>
            </a:r>
          </a:p>
        </p:txBody>
      </p:sp>
      <p:sp>
        <p:nvSpPr>
          <p:cNvPr id="240" name="No complex transaction"/>
          <p:cNvSpPr txBox="1"/>
          <p:nvPr/>
        </p:nvSpPr>
        <p:spPr>
          <a:xfrm>
            <a:off x="-8468" y="3886065"/>
            <a:ext cx="13021735" cy="7801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No complex transaction</a:t>
            </a:r>
          </a:p>
        </p:txBody>
      </p:sp>
      <p:sp>
        <p:nvSpPr>
          <p:cNvPr id="241" name="Focus on horizontal scalable"/>
          <p:cNvSpPr txBox="1"/>
          <p:nvPr/>
        </p:nvSpPr>
        <p:spPr>
          <a:xfrm>
            <a:off x="-16735" y="4623292"/>
            <a:ext cx="13021735" cy="7801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Focus on horizontal scalable</a:t>
            </a:r>
          </a:p>
        </p:txBody>
      </p:sp>
      <p:sp>
        <p:nvSpPr>
          <p:cNvPr id="242" name="Need new database model"/>
          <p:cNvSpPr txBox="1"/>
          <p:nvPr/>
        </p:nvSpPr>
        <p:spPr>
          <a:xfrm>
            <a:off x="-8468" y="5349176"/>
            <a:ext cx="13021735" cy="7801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Need new database model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736" name="Hashed Shard key"/>
          <p:cNvSpPr txBox="1"/>
          <p:nvPr>
            <p:ph type="body" idx="21"/>
          </p:nvPr>
        </p:nvSpPr>
        <p:spPr>
          <a:xfrm>
            <a:off x="0" y="207014"/>
            <a:ext cx="13004801" cy="1014810"/>
          </a:xfrm>
          <a:prstGeom prst="rect">
            <a:avLst/>
          </a:prstGeom>
        </p:spPr>
        <p:txBody>
          <a:bodyPr/>
          <a:lstStyle>
            <a:lvl1pPr>
              <a:defRPr sz="6400"/>
            </a:lvl1pPr>
          </a:lstStyle>
          <a:p>
            <a:pPr/>
            <a:r>
              <a:t>Hashed Shard key</a:t>
            </a:r>
          </a:p>
        </p:txBody>
      </p:sp>
      <p:sp>
        <p:nvSpPr>
          <p:cNvPr id="737" name="Compound hashed index"/>
          <p:cNvSpPr txBox="1"/>
          <p:nvPr/>
        </p:nvSpPr>
        <p:spPr>
          <a:xfrm>
            <a:off x="-16735" y="2422954"/>
            <a:ext cx="13021735" cy="7801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Compound hashed index</a:t>
            </a:r>
          </a:p>
        </p:txBody>
      </p:sp>
      <p:sp>
        <p:nvSpPr>
          <p:cNvPr id="738" name="Single field hashed index"/>
          <p:cNvSpPr txBox="1"/>
          <p:nvPr/>
        </p:nvSpPr>
        <p:spPr>
          <a:xfrm>
            <a:off x="-778" y="1690461"/>
            <a:ext cx="12989822" cy="7801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Single field hashed index</a:t>
            </a:r>
          </a:p>
        </p:txBody>
      </p:sp>
      <p:sp>
        <p:nvSpPr>
          <p:cNvPr id="739" name="https://docs.mongodb.com/manual/core/hashed-sharding/"/>
          <p:cNvSpPr txBox="1"/>
          <p:nvPr/>
        </p:nvSpPr>
        <p:spPr>
          <a:xfrm>
            <a:off x="2394799" y="8342407"/>
            <a:ext cx="8215202" cy="4595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5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https://docs.mongodb.com/manual/core/hashed-sharding/</a:t>
            </a:r>
          </a:p>
        </p:txBody>
      </p:sp>
      <p:pic>
        <p:nvPicPr>
          <p:cNvPr id="74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57400" y="3819012"/>
            <a:ext cx="8890000" cy="3175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743" name="Workshop"/>
          <p:cNvSpPr txBox="1"/>
          <p:nvPr/>
        </p:nvSpPr>
        <p:spPr>
          <a:xfrm>
            <a:off x="286467" y="3216722"/>
            <a:ext cx="12431866" cy="10148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6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Workshop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746" name="MongoDB Deployment"/>
          <p:cNvSpPr txBox="1"/>
          <p:nvPr>
            <p:ph type="body" idx="21"/>
          </p:nvPr>
        </p:nvSpPr>
        <p:spPr>
          <a:xfrm>
            <a:off x="0" y="207014"/>
            <a:ext cx="13004801" cy="1014810"/>
          </a:xfrm>
          <a:prstGeom prst="rect">
            <a:avLst/>
          </a:prstGeom>
        </p:spPr>
        <p:txBody>
          <a:bodyPr/>
          <a:lstStyle>
            <a:lvl1pPr>
              <a:defRPr sz="6400"/>
            </a:lvl1pPr>
          </a:lstStyle>
          <a:p>
            <a:pPr/>
            <a:r>
              <a:t>MongoDB Deployment</a:t>
            </a:r>
          </a:p>
        </p:txBody>
      </p:sp>
      <p:sp>
        <p:nvSpPr>
          <p:cNvPr id="747" name="Replication"/>
          <p:cNvSpPr txBox="1"/>
          <p:nvPr/>
        </p:nvSpPr>
        <p:spPr>
          <a:xfrm>
            <a:off x="-16735" y="2422954"/>
            <a:ext cx="13021735" cy="7801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Replication</a:t>
            </a:r>
          </a:p>
        </p:txBody>
      </p:sp>
      <p:sp>
        <p:nvSpPr>
          <p:cNvPr id="748" name="Standalone or Cluster"/>
          <p:cNvSpPr txBox="1"/>
          <p:nvPr/>
        </p:nvSpPr>
        <p:spPr>
          <a:xfrm>
            <a:off x="-778" y="1690461"/>
            <a:ext cx="12989822" cy="7801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Standalone or Cluster</a:t>
            </a:r>
          </a:p>
        </p:txBody>
      </p:sp>
      <p:sp>
        <p:nvSpPr>
          <p:cNvPr id="749" name="Shard cluster"/>
          <p:cNvSpPr txBox="1"/>
          <p:nvPr/>
        </p:nvSpPr>
        <p:spPr>
          <a:xfrm>
            <a:off x="-8468" y="3160181"/>
            <a:ext cx="13021735" cy="7801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Shard cluster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752" name="Replication Deployment"/>
          <p:cNvSpPr txBox="1"/>
          <p:nvPr>
            <p:ph type="body" idx="21"/>
          </p:nvPr>
        </p:nvSpPr>
        <p:spPr>
          <a:xfrm>
            <a:off x="0" y="207014"/>
            <a:ext cx="13004801" cy="1014810"/>
          </a:xfrm>
          <a:prstGeom prst="rect">
            <a:avLst/>
          </a:prstGeom>
        </p:spPr>
        <p:txBody>
          <a:bodyPr/>
          <a:lstStyle>
            <a:lvl1pPr>
              <a:defRPr sz="6400"/>
            </a:lvl1pPr>
          </a:lstStyle>
          <a:p>
            <a:pPr/>
            <a:r>
              <a:t>Replication Deployment</a:t>
            </a:r>
          </a:p>
        </p:txBody>
      </p:sp>
      <p:pic>
        <p:nvPicPr>
          <p:cNvPr id="75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76497" y="1735288"/>
            <a:ext cx="7451806" cy="6093655"/>
          </a:xfrm>
          <a:prstGeom prst="rect">
            <a:avLst/>
          </a:prstGeom>
          <a:ln w="12700">
            <a:miter lim="400000"/>
          </a:ln>
        </p:spPr>
      </p:pic>
      <p:sp>
        <p:nvSpPr>
          <p:cNvPr id="754" name="https://docs.mongodb.com/manual/replication/"/>
          <p:cNvSpPr txBox="1"/>
          <p:nvPr/>
        </p:nvSpPr>
        <p:spPr>
          <a:xfrm>
            <a:off x="3206765" y="8342407"/>
            <a:ext cx="6591270" cy="4595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5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https://docs.mongodb.com/manual/replication/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757" name="Shard Cluster Deployment"/>
          <p:cNvSpPr txBox="1"/>
          <p:nvPr>
            <p:ph type="body" idx="21"/>
          </p:nvPr>
        </p:nvSpPr>
        <p:spPr>
          <a:xfrm>
            <a:off x="0" y="207014"/>
            <a:ext cx="13004801" cy="1014810"/>
          </a:xfrm>
          <a:prstGeom prst="rect">
            <a:avLst/>
          </a:prstGeom>
        </p:spPr>
        <p:txBody>
          <a:bodyPr/>
          <a:lstStyle>
            <a:lvl1pPr>
              <a:defRPr sz="6400"/>
            </a:lvl1pPr>
          </a:lstStyle>
          <a:p>
            <a:pPr/>
            <a:r>
              <a:t>Shard Cluster Deployment</a:t>
            </a:r>
          </a:p>
        </p:txBody>
      </p:sp>
      <p:sp>
        <p:nvSpPr>
          <p:cNvPr id="758" name="https://docs.mongodb.com/manual/core/sharded-cluster-components/"/>
          <p:cNvSpPr txBox="1"/>
          <p:nvPr/>
        </p:nvSpPr>
        <p:spPr>
          <a:xfrm>
            <a:off x="1565625" y="8342407"/>
            <a:ext cx="9873550" cy="4595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5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https://docs.mongodb.com/manual/core/sharded-cluster-components/</a:t>
            </a:r>
          </a:p>
        </p:txBody>
      </p:sp>
      <p:pic>
        <p:nvPicPr>
          <p:cNvPr id="75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65400" y="1988115"/>
            <a:ext cx="7874000" cy="5588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762" name="Shard Cluster Deployment"/>
          <p:cNvSpPr txBox="1"/>
          <p:nvPr>
            <p:ph type="body" idx="21"/>
          </p:nvPr>
        </p:nvSpPr>
        <p:spPr>
          <a:xfrm>
            <a:off x="0" y="207014"/>
            <a:ext cx="13004801" cy="1014810"/>
          </a:xfrm>
          <a:prstGeom prst="rect">
            <a:avLst/>
          </a:prstGeom>
        </p:spPr>
        <p:txBody>
          <a:bodyPr/>
          <a:lstStyle>
            <a:lvl1pPr>
              <a:defRPr sz="6400"/>
            </a:lvl1pPr>
          </a:lstStyle>
          <a:p>
            <a:pPr/>
            <a:r>
              <a:t>Shard Cluster Deployment</a:t>
            </a:r>
          </a:p>
        </p:txBody>
      </p:sp>
      <p:sp>
        <p:nvSpPr>
          <p:cNvPr id="763" name="https://docs.mongodb.com/manual/core/sharded-cluster-components/"/>
          <p:cNvSpPr txBox="1"/>
          <p:nvPr/>
        </p:nvSpPr>
        <p:spPr>
          <a:xfrm>
            <a:off x="1565625" y="8342407"/>
            <a:ext cx="9873550" cy="4595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5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https://docs.mongodb.com/manual/core/sharded-cluster-components/</a:t>
            </a:r>
          </a:p>
        </p:txBody>
      </p:sp>
      <p:pic>
        <p:nvPicPr>
          <p:cNvPr id="76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16400" y="1955800"/>
            <a:ext cx="4572000" cy="5842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767" name="Shard Cluster Deployment"/>
          <p:cNvSpPr txBox="1"/>
          <p:nvPr>
            <p:ph type="body" idx="21"/>
          </p:nvPr>
        </p:nvSpPr>
        <p:spPr>
          <a:xfrm>
            <a:off x="0" y="207014"/>
            <a:ext cx="13004801" cy="1014810"/>
          </a:xfrm>
          <a:prstGeom prst="rect">
            <a:avLst/>
          </a:prstGeom>
        </p:spPr>
        <p:txBody>
          <a:bodyPr/>
          <a:lstStyle>
            <a:lvl1pPr>
              <a:defRPr sz="6400"/>
            </a:lvl1pPr>
          </a:lstStyle>
          <a:p>
            <a:pPr/>
            <a:r>
              <a:t>Shard Cluster Deployment</a:t>
            </a:r>
          </a:p>
        </p:txBody>
      </p:sp>
      <p:sp>
        <p:nvSpPr>
          <p:cNvPr id="768" name="Application"/>
          <p:cNvSpPr/>
          <p:nvPr/>
        </p:nvSpPr>
        <p:spPr>
          <a:xfrm>
            <a:off x="784197" y="4415259"/>
            <a:ext cx="2584704" cy="960438"/>
          </a:xfrm>
          <a:prstGeom prst="rect">
            <a:avLst/>
          </a:prstGeom>
          <a:ln w="50800">
            <a:solidFill>
              <a:schemeClr val="accent2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Application</a:t>
            </a:r>
          </a:p>
        </p:txBody>
      </p:sp>
      <p:sp>
        <p:nvSpPr>
          <p:cNvPr id="769" name="Line"/>
          <p:cNvSpPr/>
          <p:nvPr/>
        </p:nvSpPr>
        <p:spPr>
          <a:xfrm>
            <a:off x="3412461" y="4928739"/>
            <a:ext cx="1774198" cy="1"/>
          </a:xfrm>
          <a:prstGeom prst="line">
            <a:avLst/>
          </a:prstGeom>
          <a:ln w="508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770" name="Mongos"/>
          <p:cNvSpPr/>
          <p:nvPr/>
        </p:nvSpPr>
        <p:spPr>
          <a:xfrm>
            <a:off x="5230220" y="4415259"/>
            <a:ext cx="2584703" cy="960438"/>
          </a:xfrm>
          <a:prstGeom prst="rect">
            <a:avLst/>
          </a:prstGeom>
          <a:ln w="50800">
            <a:solidFill>
              <a:schemeClr val="accent2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Mongos</a:t>
            </a:r>
          </a:p>
        </p:txBody>
      </p:sp>
      <p:sp>
        <p:nvSpPr>
          <p:cNvPr id="771" name="Router"/>
          <p:cNvSpPr txBox="1"/>
          <p:nvPr/>
        </p:nvSpPr>
        <p:spPr>
          <a:xfrm>
            <a:off x="5606069" y="3700407"/>
            <a:ext cx="1833005" cy="6937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Router</a:t>
            </a:r>
          </a:p>
        </p:txBody>
      </p:sp>
      <p:sp>
        <p:nvSpPr>
          <p:cNvPr id="772" name="Shard 1"/>
          <p:cNvSpPr/>
          <p:nvPr/>
        </p:nvSpPr>
        <p:spPr>
          <a:xfrm>
            <a:off x="9635900" y="2117999"/>
            <a:ext cx="2584703" cy="960439"/>
          </a:xfrm>
          <a:prstGeom prst="rect">
            <a:avLst/>
          </a:prstGeom>
          <a:ln w="50800">
            <a:solidFill>
              <a:schemeClr val="accent2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Shard 1</a:t>
            </a:r>
          </a:p>
        </p:txBody>
      </p:sp>
      <p:sp>
        <p:nvSpPr>
          <p:cNvPr id="773" name="Shard 2"/>
          <p:cNvSpPr/>
          <p:nvPr/>
        </p:nvSpPr>
        <p:spPr>
          <a:xfrm>
            <a:off x="9635900" y="4415259"/>
            <a:ext cx="2584703" cy="960438"/>
          </a:xfrm>
          <a:prstGeom prst="rect">
            <a:avLst/>
          </a:prstGeom>
          <a:ln w="50800">
            <a:solidFill>
              <a:schemeClr val="accent2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Shard 2</a:t>
            </a:r>
          </a:p>
        </p:txBody>
      </p:sp>
      <p:sp>
        <p:nvSpPr>
          <p:cNvPr id="774" name="Shard 3"/>
          <p:cNvSpPr/>
          <p:nvPr/>
        </p:nvSpPr>
        <p:spPr>
          <a:xfrm>
            <a:off x="9635900" y="6675162"/>
            <a:ext cx="2584703" cy="960439"/>
          </a:xfrm>
          <a:prstGeom prst="rect">
            <a:avLst/>
          </a:prstGeom>
          <a:ln w="50800">
            <a:solidFill>
              <a:schemeClr val="accent2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Shard 3</a:t>
            </a:r>
          </a:p>
        </p:txBody>
      </p:sp>
      <p:sp>
        <p:nvSpPr>
          <p:cNvPr id="775" name="Line"/>
          <p:cNvSpPr/>
          <p:nvPr/>
        </p:nvSpPr>
        <p:spPr>
          <a:xfrm>
            <a:off x="7858484" y="4876800"/>
            <a:ext cx="1774198" cy="0"/>
          </a:xfrm>
          <a:prstGeom prst="line">
            <a:avLst/>
          </a:prstGeom>
          <a:ln w="508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776" name="Line"/>
          <p:cNvSpPr/>
          <p:nvPr/>
        </p:nvSpPr>
        <p:spPr>
          <a:xfrm flipV="1">
            <a:off x="7860391" y="2594054"/>
            <a:ext cx="1750335" cy="2294215"/>
          </a:xfrm>
          <a:prstGeom prst="line">
            <a:avLst/>
          </a:prstGeom>
          <a:ln w="508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777" name="Line"/>
          <p:cNvSpPr/>
          <p:nvPr/>
        </p:nvSpPr>
        <p:spPr>
          <a:xfrm>
            <a:off x="7845701" y="4918705"/>
            <a:ext cx="1754419" cy="2120401"/>
          </a:xfrm>
          <a:prstGeom prst="line">
            <a:avLst/>
          </a:prstGeom>
          <a:ln w="508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780" name="Shard Cluster Deployment"/>
          <p:cNvSpPr txBox="1"/>
          <p:nvPr>
            <p:ph type="body" idx="21"/>
          </p:nvPr>
        </p:nvSpPr>
        <p:spPr>
          <a:xfrm>
            <a:off x="0" y="207014"/>
            <a:ext cx="13004801" cy="1014810"/>
          </a:xfrm>
          <a:prstGeom prst="rect">
            <a:avLst/>
          </a:prstGeom>
        </p:spPr>
        <p:txBody>
          <a:bodyPr/>
          <a:lstStyle>
            <a:lvl1pPr>
              <a:defRPr sz="6400"/>
            </a:lvl1pPr>
          </a:lstStyle>
          <a:p>
            <a:pPr/>
            <a:r>
              <a:t>Shard Cluster Deployment</a:t>
            </a:r>
          </a:p>
        </p:txBody>
      </p:sp>
      <p:sp>
        <p:nvSpPr>
          <p:cNvPr id="781" name="Application"/>
          <p:cNvSpPr/>
          <p:nvPr/>
        </p:nvSpPr>
        <p:spPr>
          <a:xfrm>
            <a:off x="784197" y="4415259"/>
            <a:ext cx="2584704" cy="960438"/>
          </a:xfrm>
          <a:prstGeom prst="rect">
            <a:avLst/>
          </a:prstGeom>
          <a:ln w="50800">
            <a:solidFill>
              <a:schemeClr val="accent2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Application</a:t>
            </a:r>
          </a:p>
        </p:txBody>
      </p:sp>
      <p:sp>
        <p:nvSpPr>
          <p:cNvPr id="782" name="Line"/>
          <p:cNvSpPr/>
          <p:nvPr/>
        </p:nvSpPr>
        <p:spPr>
          <a:xfrm>
            <a:off x="3412461" y="4928739"/>
            <a:ext cx="1774198" cy="1"/>
          </a:xfrm>
          <a:prstGeom prst="line">
            <a:avLst/>
          </a:prstGeom>
          <a:ln w="508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783" name="Mongos"/>
          <p:cNvSpPr/>
          <p:nvPr/>
        </p:nvSpPr>
        <p:spPr>
          <a:xfrm>
            <a:off x="5230220" y="4415259"/>
            <a:ext cx="2584703" cy="960438"/>
          </a:xfrm>
          <a:prstGeom prst="rect">
            <a:avLst/>
          </a:prstGeom>
          <a:ln w="50800">
            <a:solidFill>
              <a:schemeClr val="accent2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Mongos</a:t>
            </a:r>
          </a:p>
        </p:txBody>
      </p:sp>
      <p:sp>
        <p:nvSpPr>
          <p:cNvPr id="784" name="Router"/>
          <p:cNvSpPr txBox="1"/>
          <p:nvPr/>
        </p:nvSpPr>
        <p:spPr>
          <a:xfrm>
            <a:off x="5606069" y="3700407"/>
            <a:ext cx="1833005" cy="6937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Router</a:t>
            </a:r>
          </a:p>
        </p:txBody>
      </p:sp>
      <p:sp>
        <p:nvSpPr>
          <p:cNvPr id="785" name="Shard 1"/>
          <p:cNvSpPr/>
          <p:nvPr/>
        </p:nvSpPr>
        <p:spPr>
          <a:xfrm>
            <a:off x="9635900" y="2117999"/>
            <a:ext cx="2584703" cy="960439"/>
          </a:xfrm>
          <a:prstGeom prst="rect">
            <a:avLst/>
          </a:prstGeom>
          <a:ln w="50800">
            <a:solidFill>
              <a:schemeClr val="accent2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Shard 1</a:t>
            </a:r>
          </a:p>
        </p:txBody>
      </p:sp>
      <p:sp>
        <p:nvSpPr>
          <p:cNvPr id="786" name="Shard 2"/>
          <p:cNvSpPr/>
          <p:nvPr/>
        </p:nvSpPr>
        <p:spPr>
          <a:xfrm>
            <a:off x="9635900" y="4415259"/>
            <a:ext cx="2584703" cy="960438"/>
          </a:xfrm>
          <a:prstGeom prst="rect">
            <a:avLst/>
          </a:prstGeom>
          <a:ln w="50800">
            <a:solidFill>
              <a:schemeClr val="accent2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Shard 2</a:t>
            </a:r>
          </a:p>
        </p:txBody>
      </p:sp>
      <p:sp>
        <p:nvSpPr>
          <p:cNvPr id="787" name="Shard 3"/>
          <p:cNvSpPr/>
          <p:nvPr/>
        </p:nvSpPr>
        <p:spPr>
          <a:xfrm>
            <a:off x="9635900" y="6675162"/>
            <a:ext cx="2584703" cy="960439"/>
          </a:xfrm>
          <a:prstGeom prst="rect">
            <a:avLst/>
          </a:prstGeom>
          <a:ln w="50800">
            <a:solidFill>
              <a:schemeClr val="accent2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Shard 3</a:t>
            </a:r>
          </a:p>
        </p:txBody>
      </p:sp>
      <p:sp>
        <p:nvSpPr>
          <p:cNvPr id="788" name="Line"/>
          <p:cNvSpPr/>
          <p:nvPr/>
        </p:nvSpPr>
        <p:spPr>
          <a:xfrm>
            <a:off x="7858484" y="4876800"/>
            <a:ext cx="1774198" cy="0"/>
          </a:xfrm>
          <a:prstGeom prst="line">
            <a:avLst/>
          </a:prstGeom>
          <a:ln w="508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789" name="Line"/>
          <p:cNvSpPr/>
          <p:nvPr/>
        </p:nvSpPr>
        <p:spPr>
          <a:xfrm flipV="1">
            <a:off x="7860391" y="2594054"/>
            <a:ext cx="1750335" cy="2294215"/>
          </a:xfrm>
          <a:prstGeom prst="line">
            <a:avLst/>
          </a:prstGeom>
          <a:ln w="508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790" name="Line"/>
          <p:cNvSpPr/>
          <p:nvPr/>
        </p:nvSpPr>
        <p:spPr>
          <a:xfrm>
            <a:off x="7845701" y="4918705"/>
            <a:ext cx="1754419" cy="2120401"/>
          </a:xfrm>
          <a:prstGeom prst="line">
            <a:avLst/>
          </a:prstGeom>
          <a:ln w="508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791" name="Config shard Servers"/>
          <p:cNvSpPr/>
          <p:nvPr/>
        </p:nvSpPr>
        <p:spPr>
          <a:xfrm>
            <a:off x="5230220" y="6784457"/>
            <a:ext cx="2584703" cy="960439"/>
          </a:xfrm>
          <a:prstGeom prst="rect">
            <a:avLst/>
          </a:prstGeom>
          <a:ln w="50800">
            <a:solidFill>
              <a:schemeClr val="accent5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Config shard Servers</a:t>
            </a:r>
          </a:p>
        </p:txBody>
      </p:sp>
      <p:sp>
        <p:nvSpPr>
          <p:cNvPr id="792" name="Line"/>
          <p:cNvSpPr/>
          <p:nvPr/>
        </p:nvSpPr>
        <p:spPr>
          <a:xfrm>
            <a:off x="6542157" y="5411608"/>
            <a:ext cx="1" cy="1352976"/>
          </a:xfrm>
          <a:prstGeom prst="line">
            <a:avLst/>
          </a:prstGeom>
          <a:ln w="508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795" name="Query from shard cluster"/>
          <p:cNvSpPr txBox="1"/>
          <p:nvPr>
            <p:ph type="body" idx="21"/>
          </p:nvPr>
        </p:nvSpPr>
        <p:spPr>
          <a:xfrm>
            <a:off x="0" y="207014"/>
            <a:ext cx="13004801" cy="1014810"/>
          </a:xfrm>
          <a:prstGeom prst="rect">
            <a:avLst/>
          </a:prstGeom>
        </p:spPr>
        <p:txBody>
          <a:bodyPr/>
          <a:lstStyle>
            <a:lvl1pPr>
              <a:defRPr sz="6400"/>
            </a:lvl1pPr>
          </a:lstStyle>
          <a:p>
            <a:pPr/>
            <a:r>
              <a:t>Query from shard cluster</a:t>
            </a:r>
          </a:p>
        </p:txBody>
      </p:sp>
      <p:sp>
        <p:nvSpPr>
          <p:cNvPr id="796" name="limit()"/>
          <p:cNvSpPr txBox="1"/>
          <p:nvPr/>
        </p:nvSpPr>
        <p:spPr>
          <a:xfrm>
            <a:off x="-16735" y="2422954"/>
            <a:ext cx="13021735" cy="7801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limit()</a:t>
            </a:r>
          </a:p>
        </p:txBody>
      </p:sp>
      <p:sp>
        <p:nvSpPr>
          <p:cNvPr id="797" name="sort()"/>
          <p:cNvSpPr txBox="1"/>
          <p:nvPr/>
        </p:nvSpPr>
        <p:spPr>
          <a:xfrm>
            <a:off x="-778" y="1690461"/>
            <a:ext cx="12989822" cy="7801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sort()</a:t>
            </a:r>
          </a:p>
        </p:txBody>
      </p:sp>
      <p:sp>
        <p:nvSpPr>
          <p:cNvPr id="798" name="skip()"/>
          <p:cNvSpPr txBox="1"/>
          <p:nvPr/>
        </p:nvSpPr>
        <p:spPr>
          <a:xfrm>
            <a:off x="-8468" y="3160181"/>
            <a:ext cx="13021735" cy="7801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skip()</a:t>
            </a:r>
          </a:p>
        </p:txBody>
      </p:sp>
      <p:sp>
        <p:nvSpPr>
          <p:cNvPr id="799" name="https://docs.mongodb.com/manual/core/distributed-queries/"/>
          <p:cNvSpPr txBox="1"/>
          <p:nvPr/>
        </p:nvSpPr>
        <p:spPr>
          <a:xfrm>
            <a:off x="2271473" y="8342407"/>
            <a:ext cx="8461854" cy="4595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5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https://docs.mongodb.com/manual/core/distributed-queries/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802" name="Query from shard cluster"/>
          <p:cNvSpPr txBox="1"/>
          <p:nvPr>
            <p:ph type="body" idx="21"/>
          </p:nvPr>
        </p:nvSpPr>
        <p:spPr>
          <a:xfrm>
            <a:off x="0" y="207014"/>
            <a:ext cx="13004801" cy="1014810"/>
          </a:xfrm>
          <a:prstGeom prst="rect">
            <a:avLst/>
          </a:prstGeom>
        </p:spPr>
        <p:txBody>
          <a:bodyPr/>
          <a:lstStyle>
            <a:lvl1pPr>
              <a:defRPr sz="6400"/>
            </a:lvl1pPr>
          </a:lstStyle>
          <a:p>
            <a:pPr/>
            <a:r>
              <a:t>Query from shard cluster</a:t>
            </a:r>
          </a:p>
        </p:txBody>
      </p:sp>
      <p:sp>
        <p:nvSpPr>
          <p:cNvPr id="803" name="The mongos pushes the sort to each shard and merge-sorts the result"/>
          <p:cNvSpPr txBox="1"/>
          <p:nvPr/>
        </p:nvSpPr>
        <p:spPr>
          <a:xfrm>
            <a:off x="896068" y="2512799"/>
            <a:ext cx="12108932" cy="11030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5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The mongos pushes the sort to each shard and merge-sorts the result</a:t>
            </a:r>
          </a:p>
        </p:txBody>
      </p:sp>
      <p:sp>
        <p:nvSpPr>
          <p:cNvPr id="804" name="sort()"/>
          <p:cNvSpPr txBox="1"/>
          <p:nvPr/>
        </p:nvSpPr>
        <p:spPr>
          <a:xfrm>
            <a:off x="912023" y="1690461"/>
            <a:ext cx="12077021" cy="7801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1" sz="4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sort()</a:t>
            </a:r>
          </a:p>
        </p:txBody>
      </p:sp>
      <p:sp>
        <p:nvSpPr>
          <p:cNvPr id="805" name="The mongos passes the limit to each targeted shard, then re-applies the limit to the merge set of results"/>
          <p:cNvSpPr txBox="1"/>
          <p:nvPr/>
        </p:nvSpPr>
        <p:spPr>
          <a:xfrm>
            <a:off x="896068" y="4736439"/>
            <a:ext cx="12108932" cy="1103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5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The mongos passes the limit to each targeted shard, then re-applies the limit to the merge set of results</a:t>
            </a:r>
          </a:p>
        </p:txBody>
      </p:sp>
      <p:sp>
        <p:nvSpPr>
          <p:cNvPr id="806" name="limit()"/>
          <p:cNvSpPr txBox="1"/>
          <p:nvPr/>
        </p:nvSpPr>
        <p:spPr>
          <a:xfrm>
            <a:off x="912023" y="3914101"/>
            <a:ext cx="12077021" cy="7801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1" sz="4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limit()</a:t>
            </a:r>
          </a:p>
        </p:txBody>
      </p:sp>
      <p:sp>
        <p:nvSpPr>
          <p:cNvPr id="807" name="The mongos performs the skip against the merged set of results"/>
          <p:cNvSpPr txBox="1"/>
          <p:nvPr/>
        </p:nvSpPr>
        <p:spPr>
          <a:xfrm>
            <a:off x="896068" y="6960080"/>
            <a:ext cx="12108932" cy="11030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5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The mongos performs the skip against the merged set of results</a:t>
            </a:r>
          </a:p>
        </p:txBody>
      </p:sp>
      <p:sp>
        <p:nvSpPr>
          <p:cNvPr id="808" name="skip()"/>
          <p:cNvSpPr txBox="1"/>
          <p:nvPr/>
        </p:nvSpPr>
        <p:spPr>
          <a:xfrm>
            <a:off x="912023" y="6137742"/>
            <a:ext cx="12077021" cy="7801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1" sz="4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skip()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_rels/theme1.xml.rels><?xml version="1.0" encoding="UTF-8"?>
<Relationships xmlns="http://schemas.openxmlformats.org/package/2006/relationships"><Relationship Id="rId1" Type="http://schemas.openxmlformats.org/officeDocument/2006/relationships/image" Target="../media/image4.png"/></Relationships>

</file>

<file path=ppt/theme/_rels/theme2.xml.rels><?xml version="1.0" encoding="UTF-8"?>
<Relationships xmlns="http://schemas.openxmlformats.org/package/2006/relationships"><Relationship Id="rId1" Type="http://schemas.openxmlformats.org/officeDocument/2006/relationships/image" Target="../media/image7.png"/></Relationships>
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Gill Sans"/>
        <a:ea typeface="Gill Sans"/>
        <a:cs typeface="Gill San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0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38100" dist="12700" dir="5400000">
                <a:srgbClr val="000000">
                  <a:alpha val="50000"/>
                </a:srgbClr>
              </a:outerShdw>
            </a:effectLst>
            <a:uFillTx/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Gill Sans"/>
        <a:ea typeface="Gill Sans"/>
        <a:cs typeface="Gill San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0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38100" dist="12700" dir="5400000">
                <a:srgbClr val="000000">
                  <a:alpha val="50000"/>
                </a:srgbClr>
              </a:outerShdw>
            </a:effectLst>
            <a:uFillTx/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